
<file path=[Content_Types].xml><?xml version="1.0" encoding="utf-8"?>
<Types xmlns="http://schemas.openxmlformats.org/package/2006/content-types">
  <Override PartName="/ppt/slides/slide47.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slides/slide120.xml" ContentType="application/vnd.openxmlformats-officedocument.presentationml.slide+xml"/>
  <Override PartName="/ppt/notesSlides/notesSlide38.xml" ContentType="application/vnd.openxmlformats-officedocument.presentationml.notesSlide+xml"/>
  <Override PartName="/ppt/notesSlides/notesSlide85.xml" ContentType="application/vnd.openxmlformats-officedocument.presentationml.notesSlide+xml"/>
  <Override PartName="/ppt/notesSlides/notesSlide141.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Default Extension="xml" ContentType="application/xml"/>
  <Override PartName="/ppt/slides/slide50.xml" ContentType="application/vnd.openxmlformats-officedocument.presentationml.slide+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notesSlides/notesSlide41.xml" ContentType="application/vnd.openxmlformats-officedocument.presentationml.notesSlide+xml"/>
  <Override PartName="/ppt/notesSlides/notesSlide179.xml" ContentType="application/vnd.openxmlformats-officedocument.presentationml.notesSlide+xml"/>
  <Override PartName="/ppt/slides/slide158.xml" ContentType="application/vnd.openxmlformats-officedocument.presentationml.slide+xml"/>
  <Override PartName="/ppt/slides/slide136.xml" ContentType="application/vnd.openxmlformats-officedocument.presentationml.slide+xml"/>
  <Override PartName="/ppt/slides/slide183.xml" ContentType="application/vnd.openxmlformats-officedocument.presentationml.slide+xml"/>
  <Override PartName="/ppt/notesSlides/notesSlide7.xml" ContentType="application/vnd.openxmlformats-officedocument.presentationml.notesSlide+xml"/>
  <Override PartName="/ppt/notesSlides/notesSlide157.xml" ContentType="application/vnd.openxmlformats-officedocument.presentationml.notesSlide+xml"/>
  <Override PartName="/ppt/slides/slide88.xml" ContentType="application/vnd.openxmlformats-officedocument.presentationml.slide+xml"/>
  <Override PartName="/ppt/notesSlides/notesSlide135.xml" ContentType="application/vnd.openxmlformats-officedocument.presentationml.notesSlide+xml"/>
  <Override PartName="/ppt/notesSlides/notesSlide182.xml" ContentType="application/vnd.openxmlformats-officedocument.presentationml.notesSlide+xml"/>
  <Override PartName="/ppt/slides/slide19.xml" ContentType="application/vnd.openxmlformats-officedocument.presentationml.slide+xml"/>
  <Override PartName="/ppt/slides/slide66.xml" ContentType="application/vnd.openxmlformats-officedocument.presentationml.slide+xml"/>
  <Override PartName="/ppt/slides/slide114.xml" ContentType="application/vnd.openxmlformats-officedocument.presentationml.slide+xml"/>
  <Override PartName="/ppt/slides/slide161.xml" ContentType="application/vnd.openxmlformats-officedocument.presentationml.slide+xml"/>
  <Default Extension="png" ContentType="image/png"/>
  <Override PartName="/ppt/notesSlides/notesSlide79.xml" ContentType="application/vnd.openxmlformats-officedocument.presentationml.notesSlide+xml"/>
  <Override PartName="/ppt/theme/theme2.xml" ContentType="application/vnd.openxmlformats-officedocument.theme+xml"/>
  <Override PartName="/ppt/notesSlides/notesSlide57.xml" ContentType="application/vnd.openxmlformats-officedocument.presentationml.notesSlide+xml"/>
  <Override PartName="/ppt/notesSlides/notesSlide113.xml" ContentType="application/vnd.openxmlformats-officedocument.presentationml.notesSlide+xml"/>
  <Override PartName="/ppt/notesSlides/notesSlide160.xml" ContentType="application/vnd.openxmlformats-officedocument.presentationml.notesSlid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notesSlides/notesSlide46.xml" ContentType="application/vnd.openxmlformats-officedocument.presentationml.notesSlide+xml"/>
  <Override PartName="/ppt/notesSlides/notesSlide93.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199.xml" ContentType="application/vnd.openxmlformats-officedocument.presentationml.slide+xml"/>
  <Override PartName="/ppt/slides/slide204.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71.xml" ContentType="application/vnd.openxmlformats-officedocument.presentationml.notesSlide+xml"/>
  <Override PartName="/ppt/notesSlides/notesSlide8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188.xml" ContentType="application/vnd.openxmlformats-officedocument.presentationml.slide+xml"/>
  <Override PartName="/ppt/notesSlides/notesSlide13.xml" ContentType="application/vnd.openxmlformats-officedocument.presentationml.notesSlide+xml"/>
  <Override PartName="/ppt/notesSlides/notesSlide60.xml" ContentType="application/vnd.openxmlformats-officedocument.presentationml.notesSlide+xml"/>
  <Override PartName="/ppt/notesSlides/notesSlide198.xml" ContentType="application/vnd.openxmlformats-officedocument.presentationml.notesSlide+xml"/>
  <Override PartName="/ppt/slides/slide119.xml" ContentType="application/vnd.openxmlformats-officedocument.presentationml.slide+xml"/>
  <Override PartName="/ppt/slides/slide166.xml" ContentType="application/vnd.openxmlformats-officedocument.presentationml.slide+xml"/>
  <Override PartName="/ppt/slides/slide177.xml" ContentType="application/vnd.openxmlformats-officedocument.presentationml.slide+xml"/>
  <Override PartName="/ppt/slideLayouts/slideLayout10.xml" ContentType="application/vnd.openxmlformats-officedocument.presentationml.slideLayout+xml"/>
  <Override PartName="/ppt/notesSlides/notesSlide129.xml" ContentType="application/vnd.openxmlformats-officedocument.presentationml.notesSlide+xml"/>
  <Override PartName="/ppt/notesSlides/notesSlide176.xml" ContentType="application/vnd.openxmlformats-officedocument.presentationml.notesSlide+xml"/>
  <Override PartName="/ppt/notesSlides/notesSlide187.xml" ContentType="application/vnd.openxmlformats-officedocument.presentationml.notesSlide+xml"/>
  <Override PartName="/ppt/slides/slide108.xml" ContentType="application/vnd.openxmlformats-officedocument.presentationml.slide+xml"/>
  <Override PartName="/ppt/slides/slide155.xml" ContentType="application/vnd.openxmlformats-officedocument.presentationml.slide+xml"/>
  <Override PartName="/ppt/notesSlides/notesSlide118.xml" ContentType="application/vnd.openxmlformats-officedocument.presentationml.notesSlide+xml"/>
  <Override PartName="/ppt/notesSlides/notesSlide165.xml" ContentType="application/vnd.openxmlformats-officedocument.presentationml.notesSlide+xml"/>
  <Override PartName="/ppt/slides/slide49.xml" ContentType="application/vnd.openxmlformats-officedocument.presentationml.slide+xml"/>
  <Override PartName="/ppt/slides/slide96.xml" ContentType="application/vnd.openxmlformats-officedocument.presentationml.slide+xml"/>
  <Override PartName="/ppt/slides/slide144.xml" ContentType="application/vnd.openxmlformats-officedocument.presentationml.slide+xml"/>
  <Override PartName="/ppt/slides/slide191.xml" ContentType="application/vnd.openxmlformats-officedocument.presentationml.slide+xml"/>
  <Override PartName="/ppt/notesSlides/notesSlide4.xml" ContentType="application/vnd.openxmlformats-officedocument.presentationml.notesSlide+xml"/>
  <Override PartName="/ppt/notesSlides/notesSlide107.xml" ContentType="application/vnd.openxmlformats-officedocument.presentationml.notesSlide+xml"/>
  <Override PartName="/ppt/notesSlides/notesSlide154.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s/slide180.xml" ContentType="application/vnd.openxmlformats-officedocument.presentationml.slide+xml"/>
  <Override PartName="/ppt/notesSlides/notesSlide87.xml" ContentType="application/vnd.openxmlformats-officedocument.presentationml.notesSlide+xml"/>
  <Override PartName="/ppt/notesSlides/notesSlide98.xml" ContentType="application/vnd.openxmlformats-officedocument.presentationml.notesSlide+xml"/>
  <Override PartName="/ppt/notesSlides/notesSlide132.xml" ContentType="application/vnd.openxmlformats-officedocument.presentationml.notesSlide+xml"/>
  <Override PartName="/ppt/notesSlides/notesSlide143.xml" ContentType="application/vnd.openxmlformats-officedocument.presentationml.notesSlide+xml"/>
  <Override PartName="/ppt/notesSlides/notesSlide190.xml" ContentType="application/vnd.openxmlformats-officedocument.presentationml.notesSlide+xml"/>
  <Override PartName="/ppt/slides/slide27.xml" ContentType="application/vnd.openxmlformats-officedocument.presentationml.slide+xml"/>
  <Override PartName="/ppt/slides/slide74.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76.xml" ContentType="application/vnd.openxmlformats-officedocument.presentationml.notesSlide+xml"/>
  <Override PartName="/ppt/notesSlides/notesSlide121.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100.xml" ContentType="application/vnd.openxmlformats-officedocument.presentationml.slide+xml"/>
  <Override PartName="/ppt/notesSlides/notesSlide18.xml" ContentType="application/vnd.openxmlformats-officedocument.presentationml.notesSlide+xml"/>
  <Override PartName="/ppt/notesSlides/notesSlide65.xml" ContentType="application/vnd.openxmlformats-officedocument.presentationml.notesSlide+xml"/>
  <Default Extension="wmf" ContentType="image/x-wmf"/>
  <Override PartName="/ppt/notesSlides/notesSlide110.xml" ContentType="application/vnd.openxmlformats-officedocument.presentationml.notesSlide+xml"/>
  <Override PartName="/ppt/theme/themeOverride3.xml" ContentType="application/vnd.openxmlformats-officedocument.themeOverride+xml"/>
  <Override PartName="/ppt/slides/slide41.xml" ContentType="application/vnd.openxmlformats-officedocument.presentationml.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90.xml" ContentType="application/vnd.openxmlformats-officedocument.presentationml.notesSlide+xml"/>
  <Override PartName="/ppt/slides/slide30.xml" ContentType="application/vnd.openxmlformats-officedocument.presentationml.slide+xml"/>
  <Override PartName="/ppt/slides/slide149.xml" ContentType="application/vnd.openxmlformats-officedocument.presentationml.slide+xml"/>
  <Override PartName="/ppt/slides/slide196.xml" ContentType="application/vnd.openxmlformats-officedocument.presentationml.slide+xml"/>
  <Override PartName="/ppt/notesSlides/notesSlide32.xml" ContentType="application/vnd.openxmlformats-officedocument.presentationml.notesSlide+xml"/>
  <Override PartName="/ppt/slides/slide138.xml" ContentType="application/vnd.openxmlformats-officedocument.presentationml.slide+xml"/>
  <Override PartName="/ppt/slides/slide185.xml" ContentType="application/vnd.openxmlformats-officedocument.presentationml.slide+xml"/>
  <Override PartName="/ppt/slides/slide201.xml" ContentType="application/vnd.openxmlformats-officedocument.presentationml.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148.xml" ContentType="application/vnd.openxmlformats-officedocument.presentationml.notesSlide+xml"/>
  <Override PartName="/ppt/notesSlides/notesSlide159.xml" ContentType="application/vnd.openxmlformats-officedocument.presentationml.notesSlide+xml"/>
  <Override PartName="/ppt/notesSlides/notesSlide195.xml" ContentType="application/vnd.openxmlformats-officedocument.presentationml.notesSlide+xml"/>
  <Override PartName="/ppt/notesSlides/notesSlide200.xml" ContentType="application/vnd.openxmlformats-officedocument.presentationml.notesSlide+xml"/>
  <Override PartName="/ppt/slides/slide79.xml" ContentType="application/vnd.openxmlformats-officedocument.presentationml.slide+xml"/>
  <Override PartName="/ppt/slides/slide127.xml" ContentType="application/vnd.openxmlformats-officedocument.presentationml.slide+xml"/>
  <Override PartName="/ppt/slides/slide174.xml" ContentType="application/vnd.openxmlformats-officedocument.presentationml.slide+xml"/>
  <Override PartName="/ppt/notesSlides/notesSlide10.xml" ContentType="application/vnd.openxmlformats-officedocument.presentationml.notesSlide+xml"/>
  <Override PartName="/ppt/notesSlides/notesSlide137.xml" ContentType="application/vnd.openxmlformats-officedocument.presentationml.notesSlide+xml"/>
  <Override PartName="/ppt/notesSlides/notesSlide184.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116.xml" ContentType="application/vnd.openxmlformats-officedocument.presentationml.slide+xml"/>
  <Override PartName="/ppt/slides/slide163.xml" ContentType="application/vnd.openxmlformats-officedocument.presentationml.slide+xml"/>
  <Override PartName="/ppt/slideLayouts/slideLayout9.xml" ContentType="application/vnd.openxmlformats-officedocument.presentationml.slideLayout+xml"/>
  <Override PartName="/ppt/notesSlides/notesSlide126.xml" ContentType="application/vnd.openxmlformats-officedocument.presentationml.notesSlide+xml"/>
  <Override PartName="/ppt/notesSlides/notesSlide173.xml" ContentType="application/vnd.openxmlformats-officedocument.presentationml.notesSlide+xml"/>
  <Override PartName="/ppt/slides/slide57.xml" ContentType="application/vnd.openxmlformats-officedocument.presentationml.slide+xml"/>
  <Override PartName="/ppt/slides/slide105.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notesSlides/notesSlide104.xml" ContentType="application/vnd.openxmlformats-officedocument.presentationml.notesSlide+xml"/>
  <Override PartName="/ppt/notesSlides/notesSlide115.xml" ContentType="application/vnd.openxmlformats-officedocument.presentationml.notesSlide+xml"/>
  <Override PartName="/ppt/notesSlides/notesSlide151.xml" ContentType="application/vnd.openxmlformats-officedocument.presentationml.notesSlide+xml"/>
  <Override PartName="/ppt/notesSlides/notesSlide162.xml" ContentType="application/vnd.openxmlformats-officedocument.presentationml.notesSlide+xml"/>
  <Override PartName="/ppt/slides/slide46.xml" ContentType="application/vnd.openxmlformats-officedocument.presentationml.slide+xml"/>
  <Override PartName="/ppt/slides/slide93.xml" ContentType="application/vnd.openxmlformats-officedocument.presentationml.slide+xml"/>
  <Override PartName="/ppt/slides/slide130.xml" ContentType="application/vnd.openxmlformats-officedocument.presentationml.slide+xml"/>
  <Override PartName="/ppt/notesSlides/notesSlide48.xml" ContentType="application/vnd.openxmlformats-officedocument.presentationml.notesSlide+xml"/>
  <Override PartName="/ppt/notesSlides/notesSlide95.xml" ContentType="application/vnd.openxmlformats-officedocument.presentationml.notesSlide+xml"/>
  <Override PartName="/ppt/notesSlides/notesSlide140.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notesSlides/notesSlide37.xml" ContentType="application/vnd.openxmlformats-officedocument.presentationml.notesSlide+xml"/>
  <Override PartName="/ppt/notesSlides/notesSlide84.xml" ContentType="application/vnd.openxmlformats-officedocument.presentationml.notesSlide+xml"/>
  <Override PartName="/ppt/slides/slide13.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slides/slide168.xml" ContentType="application/vnd.openxmlformats-officedocument.presentationml.slide+xml"/>
  <Override PartName="/ppt/slides/slide179.xml" ContentType="application/vnd.openxmlformats-officedocument.presentationml.slide+xml"/>
  <Override PartName="/ppt/slideLayouts/slideLayout12.xml" ContentType="application/vnd.openxmlformats-officedocument.presentationml.slideLayout+xml"/>
  <Override PartName="/ppt/notesSlides/notesSlide51.xml" ContentType="application/vnd.openxmlformats-officedocument.presentationml.notesSlide+xml"/>
  <Override PartName="/ppt/notesSlides/notesSlide178.xml" ContentType="application/vnd.openxmlformats-officedocument.presentationml.notesSlide+xml"/>
  <Override PartName="/ppt/notesSlides/notesSlide189.xml" ContentType="application/vnd.openxmlformats-officedocument.presentationml.notesSlide+xml"/>
  <Override PartName="/ppt/slides/slide157.xml" ContentType="application/vnd.openxmlformats-officedocument.presentationml.slide+xml"/>
  <Override PartName="/ppt/notesSlides/notesSlide40.xml" ContentType="application/vnd.openxmlformats-officedocument.presentationml.notesSlide+xml"/>
  <Override PartName="/ppt/notesSlides/notesSlide167.xml" ContentType="application/vnd.openxmlformats-officedocument.presentationml.notesSlide+xml"/>
  <Override PartName="/ppt/slides/slide98.xml" ContentType="application/vnd.openxmlformats-officedocument.presentationml.slide+xml"/>
  <Override PartName="/ppt/slides/slide146.xml" ContentType="application/vnd.openxmlformats-officedocument.presentationml.slide+xml"/>
  <Override PartName="/ppt/slides/slide193.xml" ContentType="application/vnd.openxmlformats-officedocument.presentationml.slide+xml"/>
  <Override PartName="/ppt/notesSlides/notesSlide6.xml" ContentType="application/vnd.openxmlformats-officedocument.presentationml.notesSlide+xml"/>
  <Override PartName="/ppt/notesSlides/notesSlide109.xml" ContentType="application/vnd.openxmlformats-officedocument.presentationml.notesSlide+xml"/>
  <Override PartName="/ppt/notesSlides/notesSlide156.xml" ContentType="application/vnd.openxmlformats-officedocument.presentationml.notesSlide+xml"/>
  <Override PartName="/ppt/slides/slide87.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71.xml" ContentType="application/vnd.openxmlformats-officedocument.presentationml.slide+xml"/>
  <Override PartName="/ppt/slides/slide182.xml" ContentType="application/vnd.openxmlformats-officedocument.presentationml.slide+xml"/>
  <Override PartName="/ppt/notesSlides/notesSlide89.xml" ContentType="application/vnd.openxmlformats-officedocument.presentationml.notesSlide+xml"/>
  <Override PartName="/ppt/notesSlides/notesSlide145.xml" ContentType="application/vnd.openxmlformats-officedocument.presentationml.notesSlide+xml"/>
  <Override PartName="/ppt/notesSlides/notesSlide192.xml" ContentType="application/vnd.openxmlformats-officedocument.presentationml.notes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160.xml" ContentType="application/vnd.openxmlformats-officedocument.presentationml.slide+xml"/>
  <Override PartName="/ppt/notesSlides/notesSlide78.xml" ContentType="application/vnd.openxmlformats-officedocument.presentationml.notesSlide+xml"/>
  <Override PartName="/ppt/notesSlides/notesSlide123.xml" ContentType="application/vnd.openxmlformats-officedocument.presentationml.notesSlide+xml"/>
  <Override PartName="/ppt/notesSlides/notesSlide134.xml" ContentType="application/vnd.openxmlformats-officedocument.presentationml.notesSlide+xml"/>
  <Override PartName="/ppt/notesSlides/notesSlide170.xml" ContentType="application/vnd.openxmlformats-officedocument.presentationml.notesSlide+xml"/>
  <Override PartName="/ppt/notesSlides/notesSlide181.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notesSlides/notesSlide67.xml" ContentType="application/vnd.openxmlformats-officedocument.presentationml.notesSlide+xml"/>
  <Override PartName="/ppt/notesSlides/notesSlide112.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92.xml" ContentType="application/vnd.openxmlformats-officedocument.presentationml.notesSlide+xml"/>
  <Override PartName="/ppt/notesSlides/notesSlide101.xml" ContentType="application/vnd.openxmlformats-officedocument.presentationml.notesSlide+xml"/>
  <Override PartName="/ppt/slides/slide32.xml" ContentType="application/vnd.openxmlformats-officedocument.presentationml.slide+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slides/slide187.xml" ContentType="application/vnd.openxmlformats-officedocument.presentationml.slide+xml"/>
  <Override PartName="/ppt/slides/slide198.xml" ContentType="application/vnd.openxmlformats-officedocument.presentationml.slide+xml"/>
  <Override PartName="/ppt/slides/slide203.xml" ContentType="application/vnd.openxmlformats-officedocument.presentationml.slide+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notesSlides/notesSlide197.xml" ContentType="application/vnd.openxmlformats-officedocument.presentationml.notesSlide+xml"/>
  <Override PartName="/ppt/slides/slide129.xml" ContentType="application/vnd.openxmlformats-officedocument.presentationml.slide+xml"/>
  <Override PartName="/ppt/slides/slide176.xml" ContentType="application/vnd.openxmlformats-officedocument.presentationml.slide+xml"/>
  <Override PartName="/ppt/notesSlides/notesSlide12.xml" ContentType="application/vnd.openxmlformats-officedocument.presentationml.notesSlide+xml"/>
  <Override PartName="/ppt/notesSlides/notesSlide139.xml" ContentType="application/vnd.openxmlformats-officedocument.presentationml.notesSlide+xml"/>
  <Override PartName="/ppt/notesSlides/notesSlide186.xml" ContentType="application/vnd.openxmlformats-officedocument.presentationml.notesSlide+xml"/>
  <Override PartName="/ppt/notesSlides/notesSlide202.xml" ContentType="application/vnd.openxmlformats-officedocument.presentationml.notesSlide+xml"/>
  <Override PartName="/ppt/slides/slide118.xml" ContentType="application/vnd.openxmlformats-officedocument.presentationml.slide+xml"/>
  <Override PartName="/ppt/slides/slide165.xml" ContentType="application/vnd.openxmlformats-officedocument.presentationml.slide+xml"/>
  <Override PartName="/ppt/notesSlides/notesSlide128.xml" ContentType="application/vnd.openxmlformats-officedocument.presentationml.notesSlide+xml"/>
  <Override PartName="/ppt/notesSlides/notesSlide175.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slides/slide190.xml" ContentType="application/vnd.openxmlformats-officedocument.presentationml.slide+xml"/>
  <Override PartName="/ppt/viewProps.xml" ContentType="application/vnd.openxmlformats-officedocument.presentationml.viewProps+xml"/>
  <Override PartName="/ppt/notesSlides/notesSlide106.xml" ContentType="application/vnd.openxmlformats-officedocument.presentationml.notesSlide+xml"/>
  <Override PartName="/ppt/notesSlides/notesSlide117.xml" ContentType="application/vnd.openxmlformats-officedocument.presentationml.notesSlide+xml"/>
  <Override PartName="/ppt/notesSlides/notesSlide153.xml" ContentType="application/vnd.openxmlformats-officedocument.presentationml.notesSlide+xml"/>
  <Override PartName="/ppt/notesSlides/notesSlide164.xml" ContentType="application/vnd.openxmlformats-officedocument.presentationml.notesSlide+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notesSlides/notesSlide3.xml" ContentType="application/vnd.openxmlformats-officedocument.presentationml.notesSlide+xml"/>
  <Override PartName="/ppt/notesSlides/notesSlide97.xml" ContentType="application/vnd.openxmlformats-officedocument.presentationml.notesSlide+xml"/>
  <Override PartName="/ppt/notesSlides/notesSlide142.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notesSlides/notesSlide39.xml" ContentType="application/vnd.openxmlformats-officedocument.presentationml.notesSlide+xml"/>
  <Override PartName="/ppt/notesSlides/notesSlide86.xml" ContentType="application/vnd.openxmlformats-officedocument.presentationml.notesSlide+xml"/>
  <Override PartName="/ppt/notesSlides/notesSlide131.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notesSlides/notesSlide120.xml" ContentType="application/vnd.openxmlformats-officedocument.presentationml.notesSlide+xml"/>
  <Override PartName="/ppt/slides/slide51.xml" ContentType="application/vnd.openxmlformats-officedocument.presentationml.slide+xml"/>
  <Override PartName="/ppt/notesSlides/notesSlide53.xml" ContentType="application/vnd.openxmlformats-officedocument.presentationml.notesSlide+xml"/>
  <Override PartName="/ppt/theme/themeOverride2.xml" ContentType="application/vnd.openxmlformats-officedocument.themeOverride+xml"/>
  <Override PartName="/ppt/slides/slide40.xml" ContentType="application/vnd.openxmlformats-officedocument.presentationml.slide+xml"/>
  <Override PartName="/ppt/slides/slide159.xml" ContentType="application/vnd.openxmlformats-officedocument.presentationml.slide+xml"/>
  <Override PartName="/ppt/notesSlides/notesSlide42.xml" ContentType="application/vnd.openxmlformats-officedocument.presentationml.notesSlide+xml"/>
  <Override PartName="/ppt/notesSlides/notesSlide169.xml" ContentType="application/vnd.openxmlformats-officedocument.presentationml.notesSlide+xml"/>
  <Override PartName="/ppt/slides/slide148.xml" ContentType="application/vnd.openxmlformats-officedocument.presentationml.slide+xml"/>
  <Override PartName="/ppt/slides/slide195.xml" ContentType="application/vnd.openxmlformats-officedocument.presentationml.slide+xml"/>
  <Override PartName="/ppt/slides/slide200.xml" ContentType="application/vnd.openxmlformats-officedocument.presentationml.slide+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Default Extension="vml" ContentType="application/vnd.openxmlformats-officedocument.vmlDrawing"/>
  <Default Extension="gif" ContentType="image/gif"/>
  <Override PartName="/ppt/notesSlides/notesSlide158.xml" ContentType="application/vnd.openxmlformats-officedocument.presentationml.notesSlide+xml"/>
  <Override PartName="/ppt/slides/slide89.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73.xml" ContentType="application/vnd.openxmlformats-officedocument.presentationml.slide+xml"/>
  <Override PartName="/ppt/slides/slide184.xml" ContentType="application/vnd.openxmlformats-officedocument.presentationml.slide+xml"/>
  <Override PartName="/ppt/notesSlides/notesSlide147.xml" ContentType="application/vnd.openxmlformats-officedocument.presentationml.notesSlide+xml"/>
  <Override PartName="/ppt/notesSlides/notesSlide194.xml" ContentType="application/vnd.openxmlformats-officedocument.presentationml.notesSlide+xml"/>
  <Override PartName="/ppt/slides/slide78.xml" ContentType="application/vnd.openxmlformats-officedocument.presentationml.slide+xml"/>
  <Override PartName="/ppt/slides/slide115.xml" ContentType="application/vnd.openxmlformats-officedocument.presentationml.slide+xml"/>
  <Override PartName="/ppt/slides/slide162.xml" ContentType="application/vnd.openxmlformats-officedocument.presentationml.slide+xml"/>
  <Override PartName="/ppt/handoutMasters/handoutMaster1.xml" ContentType="application/vnd.openxmlformats-officedocument.presentationml.handoutMaster+xml"/>
  <Override PartName="/ppt/notesSlides/notesSlide125.xml" ContentType="application/vnd.openxmlformats-officedocument.presentationml.notesSlide+xml"/>
  <Override PartName="/ppt/notesSlides/notesSlide136.xml" ContentType="application/vnd.openxmlformats-officedocument.presentationml.notesSlide+xml"/>
  <Override PartName="/ppt/notesSlides/notesSlide172.xml" ContentType="application/vnd.openxmlformats-officedocument.presentationml.notesSlide+xml"/>
  <Override PartName="/ppt/notesSlides/notesSlide183.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s/slide151.xml" ContentType="application/vnd.openxmlformats-officedocument.presentationml.slide+xml"/>
  <Override PartName="/ppt/slideLayouts/slideLayout8.xml" ContentType="application/vnd.openxmlformats-officedocument.presentationml.slideLayout+xml"/>
  <Override PartName="/ppt/notesSlides/notesSlide69.xml" ContentType="application/vnd.openxmlformats-officedocument.presentationml.notesSlide+xml"/>
  <Override PartName="/ppt/notesSlides/notesSlide114.xml" ContentType="application/vnd.openxmlformats-officedocument.presentationml.notesSlide+xml"/>
  <Override PartName="/ppt/notesSlides/notesSlide161.xml" ContentType="application/vnd.openxmlformats-officedocument.presentationml.notesSlide+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slides/slide140.xml" ContentType="application/vnd.openxmlformats-officedocument.presentationml.slide+xml"/>
  <Override PartName="/ppt/theme/theme3.xml" ContentType="application/vnd.openxmlformats-officedocument.them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94.xml" ContentType="application/vnd.openxmlformats-officedocument.presentationml.notesSlide+xml"/>
  <Override PartName="/ppt/notesSlides/notesSlide103.xml" ContentType="application/vnd.openxmlformats-officedocument.presentationml.notesSlide+xml"/>
  <Override PartName="/ppt/notesSlides/notesSlide150.xml" ContentType="application/vnd.openxmlformats-officedocument.presentationml.notesSlide+xml"/>
  <Override PartName="/ppt/slides/slide34.xml" ContentType="application/vnd.openxmlformats-officedocument.presentationml.slide+xml"/>
  <Override PartName="/ppt/slides/slide81.xml" ContentType="application/vnd.openxmlformats-officedocument.presentationml.slide+xml"/>
  <Override PartName="/ppt/notesSlides/notesSlide36.xml" ContentType="application/vnd.openxmlformats-officedocument.presentationml.notesSlide+xml"/>
  <Default Extension="xls" ContentType="application/vnd.ms-excel"/>
  <Override PartName="/ppt/notesSlides/notesSlide83.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70.xml" ContentType="application/vnd.openxmlformats-officedocument.presentationml.slide+xml"/>
  <Override PartName="/ppt/slides/slide189.xml" ContentType="application/vnd.openxmlformats-officedocument.presentationml.slide+xml"/>
  <Override PartName="/ppt/slides/slide205.xml" ContentType="application/vnd.openxmlformats-officedocument.presentationml.slide+xml"/>
  <Override PartName="/ppt/notesSlides/notesSlide25.xml" ContentType="application/vnd.openxmlformats-officedocument.presentationml.notesSlide+xml"/>
  <Override PartName="/ppt/notesSlides/notesSlide72.xml" ContentType="application/vnd.openxmlformats-officedocument.presentationml.notesSlide+xml"/>
  <Override PartName="/ppt/notesSlides/notesSlide199.xml" ContentType="application/vnd.openxmlformats-officedocument.presentationml.notesSlide+xml"/>
  <Override PartName="/ppt/slides/slide12.xml" ContentType="application/vnd.openxmlformats-officedocument.presentationml.slide+xml"/>
  <Override PartName="/ppt/slides/slide178.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61.xml" ContentType="application/vnd.openxmlformats-officedocument.presentationml.notesSlide+xml"/>
  <Override PartName="/ppt/notesSlides/notesSlide188.xml" ContentType="application/vnd.openxmlformats-officedocument.presentationml.notesSlide+xml"/>
  <Override PartName="/ppt/slides/slide167.xml" ContentType="application/vnd.openxmlformats-officedocument.presentationml.slide+xml"/>
  <Override PartName="/ppt/notesSlides/notesSlide50.xml" ContentType="application/vnd.openxmlformats-officedocument.presentationml.notesSlide+xml"/>
  <Override PartName="/ppt/notesSlides/notesSlide177.xml" ContentType="application/vnd.openxmlformats-officedocument.presentationml.notesSlide+xml"/>
  <Override PartName="/ppt/slides/slide109.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slides/slide192.xml" ContentType="application/vnd.openxmlformats-officedocument.presentationml.slide+xml"/>
  <Override PartName="/ppt/notesSlides/notesSlide108.xml" ContentType="application/vnd.openxmlformats-officedocument.presentationml.notesSlide+xml"/>
  <Override PartName="/ppt/notesSlides/notesSlide119.xml" ContentType="application/vnd.openxmlformats-officedocument.presentationml.notesSlide+xml"/>
  <Override PartName="/ppt/notesSlides/notesSlide155.xml" ContentType="application/vnd.openxmlformats-officedocument.presentationml.notesSlide+xml"/>
  <Override PartName="/ppt/notesSlides/notesSlide166.xml" ContentType="application/vnd.openxmlformats-officedocument.presentationml.notesSlide+xml"/>
  <Override PartName="/ppt/slides/slide97.xml" ContentType="application/vnd.openxmlformats-officedocument.presentationml.slide+xml"/>
  <Override PartName="/ppt/slides/slide134.xml" ContentType="application/vnd.openxmlformats-officedocument.presentationml.slide+xml"/>
  <Override PartName="/ppt/slides/slide181.xml" ContentType="application/vnd.openxmlformats-officedocument.presentationml.slide+xml"/>
  <Override PartName="/ppt/notesSlides/notesSlide5.xml" ContentType="application/vnd.openxmlformats-officedocument.presentationml.notesSlide+xml"/>
  <Override PartName="/ppt/notesSlides/notesSlide99.xml" ContentType="application/vnd.openxmlformats-officedocument.presentationml.notesSlide+xml"/>
  <Override PartName="/ppt/notesSlides/notesSlide144.xml" ContentType="application/vnd.openxmlformats-officedocument.presentationml.notesSlide+xml"/>
  <Override PartName="/ppt/notesSlides/notesSlide191.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23.xml" ContentType="application/vnd.openxmlformats-officedocument.presentationml.slide+xml"/>
  <Override PartName="/ppt/slides/slide170.xml" ContentType="application/vnd.openxmlformats-officedocument.presentationml.slide+xml"/>
  <Override PartName="/ppt/notesSlides/notesSlide88.xml" ContentType="application/vnd.openxmlformats-officedocument.presentationml.notesSlide+xml"/>
  <Override PartName="/ppt/notesSlides/notesSlide133.xml" ContentType="application/vnd.openxmlformats-officedocument.presentationml.notesSlide+xml"/>
  <Override PartName="/ppt/notesSlides/notesSlide180.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64.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notesSlides/notesSlide122.xml" ContentType="application/vnd.openxmlformats-officedocument.presentationml.notesSlide+xml"/>
  <Override PartName="/ppt/slides/slide53.xml" ContentType="application/vnd.openxmlformats-officedocument.presentationml.slide+xml"/>
  <Default Extension="jpeg" ContentType="image/jpeg"/>
  <Override PartName="/ppt/notesSlides/notesSlide55.xml" ContentType="application/vnd.openxmlformats-officedocument.presentationml.notesSlide+xml"/>
  <Override PartName="/ppt/notesSlides/notesSlide100.xml" ContentType="application/vnd.openxmlformats-officedocument.presentationml.notesSlide+xml"/>
  <Override PartName="/ppt/notesSlides/notesSlide111.xml" ContentType="application/vnd.openxmlformats-officedocument.presentationml.notesSlide+xml"/>
  <Override PartName="/ppt/slides/slide31.xml" ContentType="application/vnd.openxmlformats-officedocument.presentationml.slide+xml"/>
  <Override PartName="/ppt/slides/slide42.xml" ContentType="application/vnd.openxmlformats-officedocument.presentationml.slide+xml"/>
  <Override PartName="/ppt/notesSlides/notesSlide44.xml" ContentType="application/vnd.openxmlformats-officedocument.presentationml.notesSlide+xml"/>
  <Override PartName="/ppt/notesSlides/notesSlide91.xml" ContentType="application/vnd.openxmlformats-officedocument.presentationml.notesSlide+xml"/>
  <Override PartName="/ppt/slides/slide20.xml" ContentType="application/vnd.openxmlformats-officedocument.presentationml.slide+xml"/>
  <Override PartName="/ppt/slides/slide197.xml" ContentType="application/vnd.openxmlformats-officedocument.presentationml.slide+xml"/>
  <Override PartName="/ppt/slides/slide202.xml" ContentType="application/vnd.openxmlformats-officedocument.presentationml.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80.xml" ContentType="application/vnd.openxmlformats-officedocument.presentationml.notesSlide+xml"/>
  <Override PartName="/ppt/slides/slide139.xml" ContentType="application/vnd.openxmlformats-officedocument.presentationml.slide+xml"/>
  <Override PartName="/ppt/slides/slide186.xml" ContentType="application/vnd.openxmlformats-officedocument.presentationml.slide+xml"/>
  <Override PartName="/ppt/notesSlides/notesSlide11.xml" ContentType="application/vnd.openxmlformats-officedocument.presentationml.notesSlide+xml"/>
  <Override PartName="/ppt/notesSlides/notesSlide149.xml" ContentType="application/vnd.openxmlformats-officedocument.presentationml.notesSlide+xml"/>
  <Override PartName="/ppt/notesSlides/notesSlide196.xml" ContentType="application/vnd.openxmlformats-officedocument.presentationml.notesSlide+xml"/>
  <Override PartName="/ppt/notesSlides/notesSlide201.xml" ContentType="application/vnd.openxmlformats-officedocument.presentationml.notesSlide+xml"/>
  <Override PartName="/ppt/slides/slide117.xml" ContentType="application/vnd.openxmlformats-officedocument.presentationml.slide+xml"/>
  <Override PartName="/ppt/slides/slide128.xml" ContentType="application/vnd.openxmlformats-officedocument.presentationml.slide+xml"/>
  <Override PartName="/ppt/slides/slide164.xml" ContentType="application/vnd.openxmlformats-officedocument.presentationml.slide+xml"/>
  <Override PartName="/ppt/slides/slide175.xml" ContentType="application/vnd.openxmlformats-officedocument.presentationml.slide+xml"/>
  <Override PartName="/ppt/notesSlides/notesSlide127.xml" ContentType="application/vnd.openxmlformats-officedocument.presentationml.notesSlide+xml"/>
  <Override PartName="/ppt/notesSlides/notesSlide138.xml" ContentType="application/vnd.openxmlformats-officedocument.presentationml.notesSlide+xml"/>
  <Override PartName="/ppt/notesSlides/notesSlide174.xml" ContentType="application/vnd.openxmlformats-officedocument.presentationml.notesSlide+xml"/>
  <Override PartName="/ppt/notesSlides/notesSlide185.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106.xml" ContentType="application/vnd.openxmlformats-officedocument.presentationml.slide+xml"/>
  <Override PartName="/ppt/slides/slide153.xml" ContentType="application/vnd.openxmlformats-officedocument.presentationml.slide+xml"/>
  <Override PartName="/ppt/notesSlides/notesSlide116.xml" ContentType="application/vnd.openxmlformats-officedocument.presentationml.notesSlide+xml"/>
  <Override PartName="/ppt/notesSlides/notesSlide163.xml" ContentType="application/vnd.openxmlformats-officedocument.presentationml.notesSlide+xml"/>
  <Override PartName="/ppt/slides/slide58.xml" ContentType="application/vnd.openxmlformats-officedocument.presentationml.slide+xml"/>
  <Override PartName="/ppt/notesSlides/notesSlide2.xml" ContentType="application/vnd.openxmlformats-officedocument.presentationml.notesSlide+xml"/>
  <Override PartName="/ppt/notesSlides/notesSlide105.xml" ContentType="application/vnd.openxmlformats-officedocument.presentationml.notesSlide+xml"/>
  <Override PartName="/ppt/notesSlides/notesSlide15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31.xml" ContentType="application/vnd.openxmlformats-officedocument.presentationml.slide+xml"/>
  <Override PartName="/ppt/notesSlides/notesSlide49.xml" ContentType="application/vnd.openxmlformats-officedocument.presentationml.notesSlide+xml"/>
  <Override PartName="/ppt/notesSlides/notesSlide96.xml" ContentType="application/vnd.openxmlformats-officedocument.presentationml.notesSlide+xml"/>
  <Override PartName="/ppt/notesSlides/notesSlide130.xml" ContentType="application/vnd.openxmlformats-officedocument.presentationml.notesSlide+xml"/>
  <Override PartName="/ppt/notesSlides/notesSlide27.xml" ContentType="application/vnd.openxmlformats-officedocument.presentationml.notesSlide+xml"/>
  <Override PartName="/ppt/notesSlides/notesSlide74.xml" ContentType="application/vnd.openxmlformats-officedocument.presentationml.notesSlide+xml"/>
  <Override PartName="/ppt/slides/slide14.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theme/themeOverride1.xml" ContentType="application/vnd.openxmlformats-officedocument.themeOverride+xml"/>
  <Override PartName="/ppt/slides/slide169.xml" ContentType="application/vnd.openxmlformats-officedocument.presentationml.slide+xml"/>
  <Override PartName="/ppt/tableStyles.xml" ContentType="application/vnd.openxmlformats-officedocument.presentationml.tableStyles+xml"/>
  <Override PartName="/ppt/notesSlides/notesSlide52.xml" ContentType="application/vnd.openxmlformats-officedocument.presentationml.notesSlide+xml"/>
  <Override PartName="/ppt/slides/slide147.xml" ContentType="application/vnd.openxmlformats-officedocument.presentationml.slide+xml"/>
  <Override PartName="/ppt/slides/slide194.xml" ContentType="application/vnd.openxmlformats-officedocument.presentationml.slide+xml"/>
  <Override PartName="/ppt/notesSlides/notesSlide30.xml" ContentType="application/vnd.openxmlformats-officedocument.presentationml.notesSlide+xml"/>
  <Override PartName="/ppt/notesSlides/notesSlide168.xml" ContentType="application/vnd.openxmlformats-officedocument.presentationml.notesSlide+xml"/>
  <Override PartName="/ppt/slides/slide99.xml" ContentType="application/vnd.openxmlformats-officedocument.presentationml.slide+xml"/>
  <Override PartName="/ppt/notesSlides/notesSlide146.xml" ContentType="application/vnd.openxmlformats-officedocument.presentationml.notesSlide+xml"/>
  <Override PartName="/ppt/notesSlides/notesSlide193.xml" ContentType="application/vnd.openxmlformats-officedocument.presentationml.notesSlide+xml"/>
  <Override PartName="/ppt/slides/slide77.xml" ContentType="application/vnd.openxmlformats-officedocument.presentationml.slide+xml"/>
  <Override PartName="/ppt/slides/slide125.xml" ContentType="application/vnd.openxmlformats-officedocument.presentationml.slide+xml"/>
  <Override PartName="/ppt/slides/slide172.xml" ContentType="application/vnd.openxmlformats-officedocument.presentationml.slide+xml"/>
  <Override PartName="/ppt/slides/slide5.xml" ContentType="application/vnd.openxmlformats-officedocument.presentationml.slide+xml"/>
  <Override PartName="/ppt/slides/slide103.xml" ContentType="application/vnd.openxmlformats-officedocument.presentationml.slide+xml"/>
  <Override PartName="/ppt/slides/slide150.xml" ContentType="application/vnd.openxmlformats-officedocument.presentationml.slide+xml"/>
  <Override PartName="/ppt/slideLayouts/slideLayout7.xml" ContentType="application/vnd.openxmlformats-officedocument.presentationml.slideLayout+xml"/>
  <Override PartName="/ppt/notesSlides/notesSlide68.xml" ContentType="application/vnd.openxmlformats-officedocument.presentationml.notesSlide+xml"/>
  <Override PartName="/ppt/notesSlides/notesSlide124.xml" ContentType="application/vnd.openxmlformats-officedocument.presentationml.notesSlide+xml"/>
  <Override PartName="/ppt/notesSlides/notesSlide171.xml" ContentType="application/vnd.openxmlformats-officedocument.presentationml.notesSlide+xml"/>
  <Override PartName="/ppt/slides/slide55.xml" ContentType="application/vnd.openxmlformats-officedocument.presentationml.slide+xml"/>
  <Override PartName="/ppt/notesSlides/notesSlide102.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7"/>
  </p:notesMasterIdLst>
  <p:handoutMasterIdLst>
    <p:handoutMasterId r:id="rId208"/>
  </p:handoutMasterIdLst>
  <p:sldIdLst>
    <p:sldId id="256" r:id="rId2"/>
    <p:sldId id="566" r:id="rId3"/>
    <p:sldId id="571" r:id="rId4"/>
    <p:sldId id="542" r:id="rId5"/>
    <p:sldId id="544" r:id="rId6"/>
    <p:sldId id="558" r:id="rId7"/>
    <p:sldId id="565" r:id="rId8"/>
    <p:sldId id="570" r:id="rId9"/>
    <p:sldId id="559" r:id="rId10"/>
    <p:sldId id="525" r:id="rId11"/>
    <p:sldId id="526" r:id="rId12"/>
    <p:sldId id="527" r:id="rId13"/>
    <p:sldId id="528" r:id="rId14"/>
    <p:sldId id="529" r:id="rId15"/>
    <p:sldId id="530" r:id="rId16"/>
    <p:sldId id="531" r:id="rId17"/>
    <p:sldId id="258" r:id="rId18"/>
    <p:sldId id="357" r:id="rId19"/>
    <p:sldId id="356" r:id="rId20"/>
    <p:sldId id="360" r:id="rId21"/>
    <p:sldId id="361" r:id="rId22"/>
    <p:sldId id="362" r:id="rId23"/>
    <p:sldId id="359" r:id="rId24"/>
    <p:sldId id="257" r:id="rId25"/>
    <p:sldId id="365" r:id="rId26"/>
    <p:sldId id="541" r:id="rId27"/>
    <p:sldId id="366" r:id="rId28"/>
    <p:sldId id="367" r:id="rId29"/>
    <p:sldId id="368" r:id="rId30"/>
    <p:sldId id="369" r:id="rId31"/>
    <p:sldId id="370" r:id="rId32"/>
    <p:sldId id="371" r:id="rId33"/>
    <p:sldId id="372" r:id="rId34"/>
    <p:sldId id="532" r:id="rId35"/>
    <p:sldId id="259" r:id="rId36"/>
    <p:sldId id="260" r:id="rId37"/>
    <p:sldId id="560" r:id="rId38"/>
    <p:sldId id="562" r:id="rId39"/>
    <p:sldId id="561" r:id="rId40"/>
    <p:sldId id="437" r:id="rId41"/>
    <p:sldId id="262" r:id="rId42"/>
    <p:sldId id="344" r:id="rId43"/>
    <p:sldId id="263" r:id="rId44"/>
    <p:sldId id="264" r:id="rId45"/>
    <p:sldId id="265" r:id="rId46"/>
    <p:sldId id="374" r:id="rId47"/>
    <p:sldId id="377" r:id="rId48"/>
    <p:sldId id="378" r:id="rId49"/>
    <p:sldId id="524" r:id="rId50"/>
    <p:sldId id="538" r:id="rId51"/>
    <p:sldId id="539" r:id="rId52"/>
    <p:sldId id="522" r:id="rId53"/>
    <p:sldId id="271" r:id="rId54"/>
    <p:sldId id="266" r:id="rId55"/>
    <p:sldId id="379" r:id="rId56"/>
    <p:sldId id="268" r:id="rId57"/>
    <p:sldId id="269" r:id="rId58"/>
    <p:sldId id="548" r:id="rId59"/>
    <p:sldId id="549" r:id="rId60"/>
    <p:sldId id="270" r:id="rId61"/>
    <p:sldId id="381" r:id="rId62"/>
    <p:sldId id="382" r:id="rId63"/>
    <p:sldId id="383" r:id="rId64"/>
    <p:sldId id="540" r:id="rId65"/>
    <p:sldId id="272" r:id="rId66"/>
    <p:sldId id="385" r:id="rId67"/>
    <p:sldId id="387" r:id="rId68"/>
    <p:sldId id="384" r:id="rId69"/>
    <p:sldId id="389" r:id="rId70"/>
    <p:sldId id="273" r:id="rId71"/>
    <p:sldId id="391" r:id="rId72"/>
    <p:sldId id="412" r:id="rId73"/>
    <p:sldId id="411" r:id="rId74"/>
    <p:sldId id="274" r:id="rId75"/>
    <p:sldId id="414" r:id="rId76"/>
    <p:sldId id="415" r:id="rId77"/>
    <p:sldId id="567" r:id="rId78"/>
    <p:sldId id="568" r:id="rId79"/>
    <p:sldId id="569" r:id="rId80"/>
    <p:sldId id="275" r:id="rId81"/>
    <p:sldId id="276" r:id="rId82"/>
    <p:sldId id="416" r:id="rId83"/>
    <p:sldId id="417" r:id="rId84"/>
    <p:sldId id="418" r:id="rId85"/>
    <p:sldId id="419" r:id="rId86"/>
    <p:sldId id="277" r:id="rId87"/>
    <p:sldId id="278" r:id="rId88"/>
    <p:sldId id="279" r:id="rId89"/>
    <p:sldId id="393" r:id="rId90"/>
    <p:sldId id="394" r:id="rId91"/>
    <p:sldId id="395" r:id="rId92"/>
    <p:sldId id="396" r:id="rId93"/>
    <p:sldId id="397" r:id="rId94"/>
    <p:sldId id="282" r:id="rId95"/>
    <p:sldId id="280" r:id="rId96"/>
    <p:sldId id="281" r:id="rId97"/>
    <p:sldId id="283" r:id="rId98"/>
    <p:sldId id="284" r:id="rId99"/>
    <p:sldId id="399" r:id="rId100"/>
    <p:sldId id="400" r:id="rId101"/>
    <p:sldId id="401" r:id="rId102"/>
    <p:sldId id="402" r:id="rId103"/>
    <p:sldId id="398" r:id="rId104"/>
    <p:sldId id="431" r:id="rId105"/>
    <p:sldId id="432" r:id="rId106"/>
    <p:sldId id="434" r:id="rId107"/>
    <p:sldId id="285" r:id="rId108"/>
    <p:sldId id="336" r:id="rId109"/>
    <p:sldId id="287" r:id="rId110"/>
    <p:sldId id="403" r:id="rId111"/>
    <p:sldId id="286" r:id="rId112"/>
    <p:sldId id="351" r:id="rId113"/>
    <p:sldId id="288" r:id="rId114"/>
    <p:sldId id="420" r:id="rId115"/>
    <p:sldId id="289" r:id="rId116"/>
    <p:sldId id="404" r:id="rId117"/>
    <p:sldId id="405" r:id="rId118"/>
    <p:sldId id="291" r:id="rId119"/>
    <p:sldId id="342" r:id="rId120"/>
    <p:sldId id="297" r:id="rId121"/>
    <p:sldId id="421" r:id="rId122"/>
    <p:sldId id="303" r:id="rId123"/>
    <p:sldId id="304" r:id="rId124"/>
    <p:sldId id="422" r:id="rId125"/>
    <p:sldId id="537" r:id="rId126"/>
    <p:sldId id="545" r:id="rId127"/>
    <p:sldId id="305" r:id="rId128"/>
    <p:sldId id="352" r:id="rId129"/>
    <p:sldId id="306" r:id="rId130"/>
    <p:sldId id="307" r:id="rId131"/>
    <p:sldId id="308" r:id="rId132"/>
    <p:sldId id="309" r:id="rId133"/>
    <p:sldId id="310" r:id="rId134"/>
    <p:sldId id="311" r:id="rId135"/>
    <p:sldId id="425" r:id="rId136"/>
    <p:sldId id="312" r:id="rId137"/>
    <p:sldId id="313" r:id="rId138"/>
    <p:sldId id="314" r:id="rId139"/>
    <p:sldId id="315" r:id="rId140"/>
    <p:sldId id="316" r:id="rId141"/>
    <p:sldId id="410" r:id="rId142"/>
    <p:sldId id="317" r:id="rId143"/>
    <p:sldId id="319" r:id="rId144"/>
    <p:sldId id="320" r:id="rId145"/>
    <p:sldId id="321" r:id="rId146"/>
    <p:sldId id="322" r:id="rId147"/>
    <p:sldId id="329" r:id="rId148"/>
    <p:sldId id="439" r:id="rId149"/>
    <p:sldId id="440" r:id="rId150"/>
    <p:sldId id="330" r:id="rId151"/>
    <p:sldId id="331" r:id="rId152"/>
    <p:sldId id="332" r:id="rId153"/>
    <p:sldId id="442" r:id="rId154"/>
    <p:sldId id="443" r:id="rId155"/>
    <p:sldId id="444" r:id="rId156"/>
    <p:sldId id="446" r:id="rId157"/>
    <p:sldId id="445" r:id="rId158"/>
    <p:sldId id="447" r:id="rId159"/>
    <p:sldId id="448" r:id="rId160"/>
    <p:sldId id="333" r:id="rId161"/>
    <p:sldId id="450" r:id="rId162"/>
    <p:sldId id="451" r:id="rId163"/>
    <p:sldId id="452" r:id="rId164"/>
    <p:sldId id="453" r:id="rId165"/>
    <p:sldId id="456" r:id="rId166"/>
    <p:sldId id="455" r:id="rId167"/>
    <p:sldId id="457" r:id="rId168"/>
    <p:sldId id="459" r:id="rId169"/>
    <p:sldId id="458" r:id="rId170"/>
    <p:sldId id="460" r:id="rId171"/>
    <p:sldId id="463" r:id="rId172"/>
    <p:sldId id="464" r:id="rId173"/>
    <p:sldId id="465" r:id="rId174"/>
    <p:sldId id="449" r:id="rId175"/>
    <p:sldId id="466" r:id="rId176"/>
    <p:sldId id="467" r:id="rId177"/>
    <p:sldId id="468" r:id="rId178"/>
    <p:sldId id="469" r:id="rId179"/>
    <p:sldId id="471" r:id="rId180"/>
    <p:sldId id="472" r:id="rId181"/>
    <p:sldId id="475" r:id="rId182"/>
    <p:sldId id="476" r:id="rId183"/>
    <p:sldId id="477" r:id="rId184"/>
    <p:sldId id="478" r:id="rId185"/>
    <p:sldId id="482" r:id="rId186"/>
    <p:sldId id="572" r:id="rId187"/>
    <p:sldId id="488" r:id="rId188"/>
    <p:sldId id="493" r:id="rId189"/>
    <p:sldId id="503" r:id="rId190"/>
    <p:sldId id="506" r:id="rId191"/>
    <p:sldId id="509" r:id="rId192"/>
    <p:sldId id="510" r:id="rId193"/>
    <p:sldId id="511" r:id="rId194"/>
    <p:sldId id="515" r:id="rId195"/>
    <p:sldId id="337" r:id="rId196"/>
    <p:sldId id="353" r:id="rId197"/>
    <p:sldId id="338" r:id="rId198"/>
    <p:sldId id="339" r:id="rId199"/>
    <p:sldId id="552" r:id="rId200"/>
    <p:sldId id="535" r:id="rId201"/>
    <p:sldId id="354" r:id="rId202"/>
    <p:sldId id="340" r:id="rId203"/>
    <p:sldId id="550" r:id="rId204"/>
    <p:sldId id="355" r:id="rId205"/>
    <p:sldId id="551" r:id="rId206"/>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5777" autoAdjust="0"/>
    <p:restoredTop sz="94604" autoAdjust="0"/>
  </p:normalViewPr>
  <p:slideViewPr>
    <p:cSldViewPr>
      <p:cViewPr varScale="1">
        <p:scale>
          <a:sx n="80" d="100"/>
          <a:sy n="80" d="100"/>
        </p:scale>
        <p:origin x="-509" y="-8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2106"/>
    </p:cViewPr>
  </p:sorterViewPr>
  <p:notesViewPr>
    <p:cSldViewPr>
      <p:cViewPr varScale="1">
        <p:scale>
          <a:sx n="79" d="100"/>
          <a:sy n="79" d="100"/>
        </p:scale>
        <p:origin x="-3132" y="-90"/>
      </p:cViewPr>
      <p:guideLst>
        <p:guide orient="horz" pos="3024"/>
        <p:guide pos="2304"/>
      </p:guideLst>
    </p:cSldViewPr>
  </p:notesViewPr>
  <p:gridSpacing cx="78028800" cy="780288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slide" Target="slides/slide180.xml"/><Relationship Id="rId186" Type="http://schemas.openxmlformats.org/officeDocument/2006/relationships/slide" Target="slides/slide185.xml"/><Relationship Id="rId211" Type="http://schemas.openxmlformats.org/officeDocument/2006/relationships/theme" Target="theme/theme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slide" Target="slides/slide191.xml"/><Relationship Id="rId197" Type="http://schemas.openxmlformats.org/officeDocument/2006/relationships/slide" Target="slides/slide196.xml"/><Relationship Id="rId206" Type="http://schemas.openxmlformats.org/officeDocument/2006/relationships/slide" Target="slides/slide205.xml"/><Relationship Id="rId201" Type="http://schemas.openxmlformats.org/officeDocument/2006/relationships/slide" Target="slides/slide200.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1" Type="http://schemas.openxmlformats.org/officeDocument/2006/relationships/slideMaster" Target="slideMasters/slideMaster1.xml"/><Relationship Id="rId6" Type="http://schemas.openxmlformats.org/officeDocument/2006/relationships/slide" Target="slides/slide5.xml"/><Relationship Id="rId212" Type="http://schemas.openxmlformats.org/officeDocument/2006/relationships/tableStyles" Target="tableStyles.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slide" Target="slides/slide201.xml"/><Relationship Id="rId207" Type="http://schemas.openxmlformats.org/officeDocument/2006/relationships/notesMaster" Target="notesMasters/notesMaster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handoutMaster" Target="handoutMasters/handoutMaster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presProps" Target="presProps.xml"/><Relationship Id="rId190" Type="http://schemas.openxmlformats.org/officeDocument/2006/relationships/slide" Target="slides/slide189.xml"/><Relationship Id="rId204" Type="http://schemas.openxmlformats.org/officeDocument/2006/relationships/slide" Target="slides/slide203.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viewProps" Target="viewProps.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5.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6.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7315200" cy="480060"/>
          </a:xfrm>
          <a:prstGeom prst="rect">
            <a:avLst/>
          </a:prstGeom>
        </p:spPr>
        <p:txBody>
          <a:bodyPr vert="horz" lIns="96653" tIns="48327" rIns="96653" bIns="48327" rtlCol="0"/>
          <a:lstStyle>
            <a:lvl1pPr algn="l">
              <a:defRPr sz="1200"/>
            </a:lvl1pPr>
          </a:lstStyle>
          <a:p>
            <a:pPr lvl="0" algn="ctr">
              <a:spcBef>
                <a:spcPct val="0"/>
              </a:spcBef>
              <a:defRPr/>
            </a:pPr>
            <a:r>
              <a:rPr lang="en-US" sz="1900" dirty="0" smtClean="0"/>
              <a:t>RCI Region IV Summer Workshop</a:t>
            </a:r>
            <a:br>
              <a:rPr lang="en-US" sz="1900" dirty="0" smtClean="0"/>
            </a:br>
            <a:r>
              <a:rPr lang="en-US" dirty="0" smtClean="0"/>
              <a:t>June 27, 2012 </a:t>
            </a:r>
            <a:br>
              <a:rPr lang="en-US" dirty="0" smtClean="0"/>
            </a:br>
            <a:r>
              <a:rPr lang="en-US" dirty="0" smtClean="0"/>
              <a:t>PARIS Hotel &amp; Casino, Las Vegas, NV</a:t>
            </a:r>
            <a:endParaRPr lang="en-US" sz="1900" dirty="0" smtClean="0"/>
          </a:p>
        </p:txBody>
      </p:sp>
      <p:sp>
        <p:nvSpPr>
          <p:cNvPr id="4" name="Footer Placeholder 3"/>
          <p:cNvSpPr>
            <a:spLocks noGrp="1"/>
          </p:cNvSpPr>
          <p:nvPr>
            <p:ph type="ftr" sz="quarter" idx="2"/>
          </p:nvPr>
        </p:nvSpPr>
        <p:spPr>
          <a:xfrm>
            <a:off x="0" y="9119474"/>
            <a:ext cx="3169920" cy="480060"/>
          </a:xfrm>
          <a:prstGeom prst="rect">
            <a:avLst/>
          </a:prstGeom>
        </p:spPr>
        <p:txBody>
          <a:bodyPr vert="horz" lIns="96653" tIns="48327" rIns="96653" bIns="48327" rtlCol="0" anchor="b"/>
          <a:lstStyle>
            <a:lvl1pPr algn="l">
              <a:defRPr sz="1200"/>
            </a:lvl1pPr>
          </a:lstStyle>
          <a:p>
            <a:r>
              <a:rPr lang="en-US" dirty="0" smtClean="0"/>
              <a:t>Updated </a:t>
            </a:r>
            <a:fld id="{2421C2C2-CF89-4786-977A-6E2B58F938F0}" type="datetimeFigureOut">
              <a:rPr lang="en-US" smtClean="0"/>
              <a:pPr/>
              <a:t>1/10/2014</a:t>
            </a:fld>
            <a:endParaRPr lang="en-US" dirty="0" smtClean="0"/>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53" tIns="48327" rIns="96653" bIns="48327" rtlCol="0" anchor="b"/>
          <a:lstStyle>
            <a:lvl1pPr algn="r">
              <a:defRPr sz="1200"/>
            </a:lvl1pPr>
          </a:lstStyle>
          <a:p>
            <a:fld id="{CADDBE06-F227-4FEE-9DA7-8D7D4291685F}" type="slidenum">
              <a:rPr lang="en-US" smtClean="0"/>
              <a:pPr/>
              <a:t>‹#›</a:t>
            </a:fld>
            <a:endParaRPr lang="en-US" dirty="0"/>
          </a:p>
        </p:txBody>
      </p:sp>
    </p:spTree>
    <p:extLst>
      <p:ext uri="{BB962C8B-B14F-4D97-AF65-F5344CB8AC3E}">
        <p14:creationId xmlns:p14="http://schemas.microsoft.com/office/powerpoint/2010/main" xmlns="" val="30461125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53" tIns="48327" rIns="96653" bIns="48327" rtlCol="0"/>
          <a:lstStyle>
            <a:lvl1pPr algn="l">
              <a:defRPr sz="1200"/>
            </a:lvl1pPr>
          </a:lstStyle>
          <a:p>
            <a:endParaRPr lang="en-US" dirty="0"/>
          </a:p>
        </p:txBody>
      </p:sp>
      <p:sp>
        <p:nvSpPr>
          <p:cNvPr id="3" name="Date Placeholder 2"/>
          <p:cNvSpPr>
            <a:spLocks noGrp="1"/>
          </p:cNvSpPr>
          <p:nvPr>
            <p:ph type="dt" idx="1"/>
          </p:nvPr>
        </p:nvSpPr>
        <p:spPr>
          <a:xfrm>
            <a:off x="4143587" y="0"/>
            <a:ext cx="3169920" cy="480060"/>
          </a:xfrm>
          <a:prstGeom prst="rect">
            <a:avLst/>
          </a:prstGeom>
        </p:spPr>
        <p:txBody>
          <a:bodyPr vert="horz" lIns="96653" tIns="48327" rIns="96653" bIns="48327" rtlCol="0"/>
          <a:lstStyle>
            <a:lvl1pPr algn="r">
              <a:defRPr sz="1200"/>
            </a:lvl1pPr>
          </a:lstStyle>
          <a:p>
            <a:fld id="{96E3E719-0EB1-4791-8B94-40B23763D1DF}" type="datetimeFigureOut">
              <a:rPr lang="en-US" smtClean="0"/>
              <a:pPr/>
              <a:t>1/10/2014</a:t>
            </a:fld>
            <a:endParaRPr lang="en-US" dirty="0"/>
          </a:p>
        </p:txBody>
      </p:sp>
      <p:sp>
        <p:nvSpPr>
          <p:cNvPr id="4" name="Slide Image Placeholder 3"/>
          <p:cNvSpPr>
            <a:spLocks noGrp="1" noRot="1" noChangeAspect="1"/>
          </p:cNvSpPr>
          <p:nvPr>
            <p:ph type="sldImg" idx="2"/>
          </p:nvPr>
        </p:nvSpPr>
        <p:spPr>
          <a:xfrm>
            <a:off x="1257300" y="719138"/>
            <a:ext cx="4800600" cy="3600450"/>
          </a:xfrm>
          <a:prstGeom prst="rect">
            <a:avLst/>
          </a:prstGeom>
          <a:noFill/>
          <a:ln w="12700">
            <a:solidFill>
              <a:prstClr val="black"/>
            </a:solidFill>
          </a:ln>
        </p:spPr>
        <p:txBody>
          <a:bodyPr vert="horz" lIns="96653" tIns="48327" rIns="96653" bIns="48327" rtlCol="0" anchor="ctr"/>
          <a:lstStyle/>
          <a:p>
            <a:endParaRPr lang="en-US" dirty="0"/>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53" tIns="48327" rIns="96653" bIns="48327"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4"/>
            <a:ext cx="3169920" cy="480060"/>
          </a:xfrm>
          <a:prstGeom prst="rect">
            <a:avLst/>
          </a:prstGeom>
        </p:spPr>
        <p:txBody>
          <a:bodyPr vert="horz" lIns="96653" tIns="48327" rIns="96653" bIns="48327" rtlCol="0" anchor="b"/>
          <a:lstStyle>
            <a:lvl1pPr algn="l">
              <a:defRPr sz="1200"/>
            </a:lvl1pPr>
          </a:lstStyle>
          <a:p>
            <a:endParaRPr lang="en-US" dirty="0"/>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53" tIns="48327" rIns="96653" bIns="48327" rtlCol="0" anchor="b"/>
          <a:lstStyle>
            <a:lvl1pPr algn="r">
              <a:defRPr sz="1200"/>
            </a:lvl1pPr>
          </a:lstStyle>
          <a:p>
            <a:fld id="{F8A83BD5-D70A-45B9-9D9B-49862735691D}" type="slidenum">
              <a:rPr lang="en-US" smtClean="0"/>
              <a:pPr/>
              <a:t>‹#›</a:t>
            </a:fld>
            <a:endParaRPr lang="en-US" dirty="0"/>
          </a:p>
        </p:txBody>
      </p:sp>
    </p:spTree>
    <p:extLst>
      <p:ext uri="{BB962C8B-B14F-4D97-AF65-F5344CB8AC3E}">
        <p14:creationId xmlns:p14="http://schemas.microsoft.com/office/powerpoint/2010/main" xmlns="" val="17449091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8A83BD5-D70A-45B9-9D9B-49862735691D}"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p:cNvSpPr>
            <a:spLocks noGrp="1" noRot="1" noChangeAspect="1" noTextEdit="1"/>
          </p:cNvSpPr>
          <p:nvPr>
            <p:ph type="sldImg"/>
          </p:nvPr>
        </p:nvSpPr>
        <p:spPr bwMode="auto">
          <a:noFill/>
          <a:ln>
            <a:solidFill>
              <a:srgbClr val="000000"/>
            </a:solidFill>
            <a:miter lim="800000"/>
            <a:headEnd/>
            <a:tailEnd/>
          </a:ln>
        </p:spPr>
      </p:sp>
      <p:sp>
        <p:nvSpPr>
          <p:cNvPr id="2048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2048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20272F1-DEF1-4341-9AF9-C632B3B41CC3}" type="slidenum">
              <a:rPr lang="en-US"/>
              <a:pPr fontAlgn="base">
                <a:spcBef>
                  <a:spcPct val="0"/>
                </a:spcBef>
                <a:spcAft>
                  <a:spcPct val="0"/>
                </a:spcAft>
              </a:pPr>
              <a:t>10</a:t>
            </a:fld>
            <a:endParaRPr lang="en-US" dirty="0"/>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8A83BD5-D70A-45B9-9D9B-49862735691D}" type="slidenum">
              <a:rPr lang="en-US" smtClean="0"/>
              <a:pPr/>
              <a:t>103</a:t>
            </a:fld>
            <a:endParaRPr lang="en-US" dirty="0"/>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8A83BD5-D70A-45B9-9D9B-49862735691D}" type="slidenum">
              <a:rPr lang="en-US" smtClean="0"/>
              <a:pPr/>
              <a:t>104</a:t>
            </a:fld>
            <a:endParaRPr lang="en-US" dirty="0"/>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8A83BD5-D70A-45B9-9D9B-49862735691D}" type="slidenum">
              <a:rPr lang="en-US" smtClean="0"/>
              <a:pPr/>
              <a:t>105</a:t>
            </a:fld>
            <a:endParaRPr lang="en-US" dirty="0"/>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8A83BD5-D70A-45B9-9D9B-49862735691D}" type="slidenum">
              <a:rPr lang="en-US" smtClean="0"/>
              <a:pPr/>
              <a:t>106</a:t>
            </a:fld>
            <a:endParaRPr lang="en-US" dirty="0"/>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8A83BD5-D70A-45B9-9D9B-49862735691D}" type="slidenum">
              <a:rPr lang="en-US" smtClean="0"/>
              <a:pPr/>
              <a:t>107</a:t>
            </a:fld>
            <a:endParaRPr lang="en-US" dirty="0"/>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8A83BD5-D70A-45B9-9D9B-49862735691D}" type="slidenum">
              <a:rPr lang="en-US" smtClean="0"/>
              <a:pPr/>
              <a:t>108</a:t>
            </a:fld>
            <a:endParaRPr lang="en-US" dirty="0"/>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8A83BD5-D70A-45B9-9D9B-49862735691D}" type="slidenum">
              <a:rPr lang="en-US" smtClean="0"/>
              <a:pPr/>
              <a:t>109</a:t>
            </a:fld>
            <a:endParaRPr lang="en-US" dirty="0"/>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ChangeArrowheads="1"/>
          </p:cNvSpPr>
          <p:nvPr>
            <p:ph type="hdr" sz="quarter"/>
          </p:nvPr>
        </p:nvSpPr>
        <p:spPr>
          <a:noFill/>
        </p:spPr>
        <p:txBody>
          <a:bodyPr/>
          <a:lstStyle/>
          <a:p>
            <a:pPr defTabSz="964974"/>
            <a:r>
              <a:rPr lang="en-US" dirty="0" smtClean="0"/>
              <a:t>Canadian Roofing Symposium March 31 - April 1, 2009</a:t>
            </a:r>
          </a:p>
        </p:txBody>
      </p:sp>
      <p:sp>
        <p:nvSpPr>
          <p:cNvPr id="135171" name="Rectangle 2"/>
          <p:cNvSpPr>
            <a:spLocks noGrp="1" noRot="1" noChangeAspect="1" noChangeArrowheads="1" noTextEdit="1"/>
          </p:cNvSpPr>
          <p:nvPr>
            <p:ph type="sldImg"/>
          </p:nvPr>
        </p:nvSpPr>
        <p:spPr>
          <a:ln/>
        </p:spPr>
      </p:sp>
      <p:sp>
        <p:nvSpPr>
          <p:cNvPr id="135172" name="Rectangle 3"/>
          <p:cNvSpPr>
            <a:spLocks noGrp="1" noChangeArrowheads="1"/>
          </p:cNvSpPr>
          <p:nvPr>
            <p:ph type="body" idx="1"/>
          </p:nvPr>
        </p:nvSpPr>
        <p:spPr>
          <a:noFill/>
          <a:ln/>
        </p:spPr>
        <p:txBody>
          <a:bodyPr/>
          <a:lstStyle/>
          <a:p>
            <a:endParaRPr lang="en-US" dirty="0" smtClean="0"/>
          </a:p>
        </p:txBody>
      </p:sp>
      <p:sp>
        <p:nvSpPr>
          <p:cNvPr id="135173" name="Slide Number Placeholder 4"/>
          <p:cNvSpPr>
            <a:spLocks noGrp="1"/>
          </p:cNvSpPr>
          <p:nvPr>
            <p:ph type="sldNum" sz="quarter" idx="5"/>
          </p:nvPr>
        </p:nvSpPr>
        <p:spPr>
          <a:noFill/>
        </p:spPr>
        <p:txBody>
          <a:bodyPr/>
          <a:lstStyle/>
          <a:p>
            <a:pPr defTabSz="964974"/>
            <a:fld id="{A815B107-A3DB-4675-88D1-1B322242E8F0}" type="slidenum">
              <a:rPr lang="en-US" smtClean="0"/>
              <a:pPr defTabSz="964974"/>
              <a:t>110</a:t>
            </a:fld>
            <a:endParaRPr lang="en-US" dirty="0" smtClean="0"/>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8A83BD5-D70A-45B9-9D9B-49862735691D}" type="slidenum">
              <a:rPr lang="en-US" smtClean="0"/>
              <a:pPr/>
              <a:t>111</a:t>
            </a:fld>
            <a:endParaRPr lang="en-US" dirty="0"/>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8A83BD5-D70A-45B9-9D9B-49862735691D}" type="slidenum">
              <a:rPr lang="en-US" smtClean="0"/>
              <a:pPr/>
              <a:t>112</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p:cNvSpPr>
            <a:spLocks noGrp="1" noRot="1" noChangeAspect="1" noTextEdit="1"/>
          </p:cNvSpPr>
          <p:nvPr>
            <p:ph type="sldImg"/>
          </p:nvPr>
        </p:nvSpPr>
        <p:spPr bwMode="auto">
          <a:noFill/>
          <a:ln>
            <a:solidFill>
              <a:srgbClr val="000000"/>
            </a:solidFill>
            <a:miter lim="800000"/>
            <a:headEnd/>
            <a:tailEnd/>
          </a:ln>
        </p:spPr>
      </p:sp>
      <p:sp>
        <p:nvSpPr>
          <p:cNvPr id="2253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2253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FD2CB7C-0B76-4CF6-B8ED-3BCC9FD74906}" type="slidenum">
              <a:rPr lang="en-US"/>
              <a:pPr fontAlgn="base">
                <a:spcBef>
                  <a:spcPct val="0"/>
                </a:spcBef>
                <a:spcAft>
                  <a:spcPct val="0"/>
                </a:spcAft>
              </a:pPr>
              <a:t>11</a:t>
            </a:fld>
            <a:endParaRPr lang="en-US" dirty="0"/>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8A83BD5-D70A-45B9-9D9B-49862735691D}" type="slidenum">
              <a:rPr lang="en-US" smtClean="0"/>
              <a:pPr/>
              <a:t>113</a:t>
            </a:fld>
            <a:endParaRPr lang="en-US" dirty="0"/>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8A83BD5-D70A-45B9-9D9B-49862735691D}" type="slidenum">
              <a:rPr lang="en-US" smtClean="0"/>
              <a:pPr/>
              <a:t>114</a:t>
            </a:fld>
            <a:endParaRPr lang="en-US" dirty="0"/>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8A83BD5-D70A-45B9-9D9B-49862735691D}" type="slidenum">
              <a:rPr lang="en-US" smtClean="0"/>
              <a:pPr/>
              <a:t>115</a:t>
            </a:fld>
            <a:endParaRPr lang="en-US" dirty="0"/>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8A83BD5-D70A-45B9-9D9B-49862735691D}" type="slidenum">
              <a:rPr lang="en-US" smtClean="0"/>
              <a:pPr/>
              <a:t>116</a:t>
            </a:fld>
            <a:endParaRPr lang="en-US" dirty="0"/>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8A83BD5-D70A-45B9-9D9B-49862735691D}" type="slidenum">
              <a:rPr lang="en-US" smtClean="0"/>
              <a:pPr/>
              <a:t>117</a:t>
            </a:fld>
            <a:endParaRPr lang="en-US" dirty="0"/>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8A83BD5-D70A-45B9-9D9B-49862735691D}" type="slidenum">
              <a:rPr lang="en-US" smtClean="0"/>
              <a:pPr/>
              <a:t>118</a:t>
            </a:fld>
            <a:endParaRPr lang="en-US" dirty="0"/>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8A83BD5-D70A-45B9-9D9B-49862735691D}" type="slidenum">
              <a:rPr lang="en-US" smtClean="0"/>
              <a:pPr/>
              <a:t>119</a:t>
            </a:fld>
            <a:endParaRPr lang="en-US" dirty="0"/>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8A83BD5-D70A-45B9-9D9B-49862735691D}" type="slidenum">
              <a:rPr lang="en-US" smtClean="0"/>
              <a:pPr/>
              <a:t>120</a:t>
            </a:fld>
            <a:endParaRPr lang="en-US" dirty="0"/>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8A83BD5-D70A-45B9-9D9B-49862735691D}" type="slidenum">
              <a:rPr lang="en-US" smtClean="0"/>
              <a:pPr/>
              <a:t>121</a:t>
            </a:fld>
            <a:endParaRPr lang="en-US" dirty="0"/>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8A83BD5-D70A-45B9-9D9B-49862735691D}" type="slidenum">
              <a:rPr lang="en-US" smtClean="0"/>
              <a:pPr/>
              <a:t>122</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Slide Image Placeholder 1"/>
          <p:cNvSpPr>
            <a:spLocks noGrp="1" noRot="1" noChangeAspect="1" noTextEdit="1"/>
          </p:cNvSpPr>
          <p:nvPr>
            <p:ph type="sldImg"/>
          </p:nvPr>
        </p:nvSpPr>
        <p:spPr bwMode="auto">
          <a:noFill/>
          <a:ln>
            <a:solidFill>
              <a:srgbClr val="000000"/>
            </a:solidFill>
            <a:miter lim="800000"/>
            <a:headEnd/>
            <a:tailEnd/>
          </a:ln>
        </p:spPr>
      </p:sp>
      <p:sp>
        <p:nvSpPr>
          <p:cNvPr id="7168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7168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8D598C8-C26B-4FB5-B8C3-D5B465E1B66D}" type="slidenum">
              <a:rPr lang="en-US"/>
              <a:pPr fontAlgn="base">
                <a:spcBef>
                  <a:spcPct val="0"/>
                </a:spcBef>
                <a:spcAft>
                  <a:spcPct val="0"/>
                </a:spcAft>
              </a:pPr>
              <a:t>12</a:t>
            </a:fld>
            <a:endParaRPr lang="en-US" dirty="0"/>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8A83BD5-D70A-45B9-9D9B-49862735691D}" type="slidenum">
              <a:rPr lang="en-US" smtClean="0"/>
              <a:pPr/>
              <a:t>123</a:t>
            </a:fld>
            <a:endParaRPr lang="en-US" dirty="0"/>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ChangeArrowheads="1"/>
          </p:cNvSpPr>
          <p:nvPr>
            <p:ph type="hdr" sz="quarter"/>
          </p:nvPr>
        </p:nvSpPr>
        <p:spPr>
          <a:noFill/>
        </p:spPr>
        <p:txBody>
          <a:bodyPr/>
          <a:lstStyle/>
          <a:p>
            <a:pPr defTabSz="964974"/>
            <a:r>
              <a:rPr lang="en-US" dirty="0" smtClean="0"/>
              <a:t>Canadian Roofing Symposium March 31 - April 1, 2009</a:t>
            </a:r>
          </a:p>
        </p:txBody>
      </p:sp>
      <p:sp>
        <p:nvSpPr>
          <p:cNvPr id="139267" name="Rectangle 2"/>
          <p:cNvSpPr>
            <a:spLocks noGrp="1" noRot="1" noChangeAspect="1" noChangeArrowheads="1" noTextEdit="1"/>
          </p:cNvSpPr>
          <p:nvPr>
            <p:ph type="sldImg"/>
          </p:nvPr>
        </p:nvSpPr>
        <p:spPr>
          <a:ln/>
        </p:spPr>
      </p:sp>
      <p:sp>
        <p:nvSpPr>
          <p:cNvPr id="139268" name="Rectangle 3"/>
          <p:cNvSpPr>
            <a:spLocks noGrp="1" noChangeArrowheads="1"/>
          </p:cNvSpPr>
          <p:nvPr>
            <p:ph type="body" idx="1"/>
          </p:nvPr>
        </p:nvSpPr>
        <p:spPr>
          <a:noFill/>
          <a:ln/>
        </p:spPr>
        <p:txBody>
          <a:bodyPr/>
          <a:lstStyle/>
          <a:p>
            <a:endParaRPr lang="en-US" dirty="0" smtClean="0"/>
          </a:p>
        </p:txBody>
      </p:sp>
      <p:sp>
        <p:nvSpPr>
          <p:cNvPr id="139269" name="Slide Number Placeholder 4"/>
          <p:cNvSpPr>
            <a:spLocks noGrp="1"/>
          </p:cNvSpPr>
          <p:nvPr>
            <p:ph type="sldNum" sz="quarter" idx="5"/>
          </p:nvPr>
        </p:nvSpPr>
        <p:spPr>
          <a:noFill/>
        </p:spPr>
        <p:txBody>
          <a:bodyPr/>
          <a:lstStyle/>
          <a:p>
            <a:pPr defTabSz="964974"/>
            <a:fld id="{76761009-7422-4B26-9EE9-778EB68E85C0}" type="slidenum">
              <a:rPr lang="en-US" smtClean="0"/>
              <a:pPr defTabSz="964974"/>
              <a:t>124</a:t>
            </a:fld>
            <a:endParaRPr lang="en-US" dirty="0" smtClean="0"/>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8A83BD5-D70A-45B9-9D9B-49862735691D}" type="slidenum">
              <a:rPr lang="en-US" smtClean="0"/>
              <a:pPr/>
              <a:t>125</a:t>
            </a:fld>
            <a:endParaRPr lang="en-US" dirty="0"/>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8A83BD5-D70A-45B9-9D9B-49862735691D}" type="slidenum">
              <a:rPr lang="en-US" smtClean="0"/>
              <a:pPr/>
              <a:t>126</a:t>
            </a:fld>
            <a:endParaRPr lang="en-US" dirty="0"/>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8A83BD5-D70A-45B9-9D9B-49862735691D}" type="slidenum">
              <a:rPr lang="en-US" smtClean="0"/>
              <a:pPr/>
              <a:t>127</a:t>
            </a:fld>
            <a:endParaRPr lang="en-US" dirty="0"/>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8A83BD5-D70A-45B9-9D9B-49862735691D}" type="slidenum">
              <a:rPr lang="en-US" smtClean="0"/>
              <a:pPr/>
              <a:t>128</a:t>
            </a:fld>
            <a:endParaRPr lang="en-US" dirty="0"/>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8A83BD5-D70A-45B9-9D9B-49862735691D}" type="slidenum">
              <a:rPr lang="en-US" smtClean="0"/>
              <a:pPr/>
              <a:t>129</a:t>
            </a:fld>
            <a:endParaRPr lang="en-US" dirty="0"/>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8A83BD5-D70A-45B9-9D9B-49862735691D}" type="slidenum">
              <a:rPr lang="en-US" smtClean="0"/>
              <a:pPr/>
              <a:t>130</a:t>
            </a:fld>
            <a:endParaRPr lang="en-US" dirty="0"/>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8A83BD5-D70A-45B9-9D9B-49862735691D}" type="slidenum">
              <a:rPr lang="en-US" smtClean="0"/>
              <a:pPr/>
              <a:t>131</a:t>
            </a:fld>
            <a:endParaRPr lang="en-US" dirty="0"/>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8A83BD5-D70A-45B9-9D9B-49862735691D}" type="slidenum">
              <a:rPr lang="en-US" smtClean="0"/>
              <a:pPr/>
              <a:t>132</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3"/>
          <p:cNvSpPr>
            <a:spLocks noGrp="1" noChangeArrowheads="1"/>
          </p:cNvSpPr>
          <p:nvPr>
            <p:ph type="dt" sz="quarter" idx="1"/>
          </p:nvPr>
        </p:nvSpPr>
        <p:spPr>
          <a:noFill/>
        </p:spPr>
        <p:txBody>
          <a:bodyPr/>
          <a:lstStyle/>
          <a:p>
            <a:fld id="{8C9D73C9-87FF-4FEA-BD84-D9107097D8B6}" type="datetime9">
              <a:rPr lang="en-US" smtClean="0"/>
              <a:pPr/>
              <a:t>1/10/2014 8:42:10 AM</a:t>
            </a:fld>
            <a:endParaRPr lang="en-US" dirty="0" smtClean="0"/>
          </a:p>
        </p:txBody>
      </p:sp>
      <p:sp>
        <p:nvSpPr>
          <p:cNvPr id="126979" name="Rectangle 6"/>
          <p:cNvSpPr>
            <a:spLocks noGrp="1" noChangeArrowheads="1"/>
          </p:cNvSpPr>
          <p:nvPr>
            <p:ph type="ftr" sz="quarter" idx="4"/>
          </p:nvPr>
        </p:nvSpPr>
        <p:spPr>
          <a:noFill/>
        </p:spPr>
        <p:txBody>
          <a:bodyPr/>
          <a:lstStyle/>
          <a:p>
            <a:endParaRPr lang="en-US" dirty="0" smtClean="0"/>
          </a:p>
        </p:txBody>
      </p:sp>
      <p:sp>
        <p:nvSpPr>
          <p:cNvPr id="126980" name="Rectangle 7"/>
          <p:cNvSpPr>
            <a:spLocks noGrp="1" noChangeArrowheads="1"/>
          </p:cNvSpPr>
          <p:nvPr>
            <p:ph type="sldNum" sz="quarter" idx="5"/>
          </p:nvPr>
        </p:nvSpPr>
        <p:spPr>
          <a:noFill/>
        </p:spPr>
        <p:txBody>
          <a:bodyPr/>
          <a:lstStyle/>
          <a:p>
            <a:fld id="{32B75914-9F45-4D1C-AEC2-FD2F61CF42B9}" type="slidenum">
              <a:rPr lang="en-US" smtClean="0"/>
              <a:pPr/>
              <a:t>13</a:t>
            </a:fld>
            <a:endParaRPr lang="en-US" dirty="0" smtClean="0"/>
          </a:p>
        </p:txBody>
      </p:sp>
      <p:sp>
        <p:nvSpPr>
          <p:cNvPr id="126981" name="Rectangle 2"/>
          <p:cNvSpPr>
            <a:spLocks noGrp="1" noRot="1" noChangeAspect="1" noChangeArrowheads="1" noTextEdit="1"/>
          </p:cNvSpPr>
          <p:nvPr>
            <p:ph type="sldImg"/>
          </p:nvPr>
        </p:nvSpPr>
        <p:spPr>
          <a:ln/>
        </p:spPr>
      </p:sp>
      <p:sp>
        <p:nvSpPr>
          <p:cNvPr id="126982" name="Rectangle 3"/>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8A83BD5-D70A-45B9-9D9B-49862735691D}" type="slidenum">
              <a:rPr lang="en-US" smtClean="0"/>
              <a:pPr/>
              <a:t>133</a:t>
            </a:fld>
            <a:endParaRPr lang="en-US" dirty="0"/>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8A83BD5-D70A-45B9-9D9B-49862735691D}" type="slidenum">
              <a:rPr lang="en-US" smtClean="0"/>
              <a:pPr/>
              <a:t>134</a:t>
            </a:fld>
            <a:endParaRPr lang="en-US" dirty="0"/>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8A83BD5-D70A-45B9-9D9B-49862735691D}" type="slidenum">
              <a:rPr lang="en-US" smtClean="0"/>
              <a:pPr/>
              <a:t>135</a:t>
            </a:fld>
            <a:endParaRPr lang="en-US" dirty="0"/>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8A83BD5-D70A-45B9-9D9B-49862735691D}" type="slidenum">
              <a:rPr lang="en-US" smtClean="0"/>
              <a:pPr/>
              <a:t>136</a:t>
            </a:fld>
            <a:endParaRPr lang="en-US" dirty="0"/>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8A83BD5-D70A-45B9-9D9B-49862735691D}" type="slidenum">
              <a:rPr lang="en-US" smtClean="0"/>
              <a:pPr/>
              <a:t>137</a:t>
            </a:fld>
            <a:endParaRPr lang="en-US" dirty="0"/>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8A83BD5-D70A-45B9-9D9B-49862735691D}" type="slidenum">
              <a:rPr lang="en-US" smtClean="0"/>
              <a:pPr/>
              <a:t>138</a:t>
            </a:fld>
            <a:endParaRPr lang="en-US" dirty="0"/>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8A83BD5-D70A-45B9-9D9B-49862735691D}" type="slidenum">
              <a:rPr lang="en-US" smtClean="0"/>
              <a:pPr/>
              <a:t>139</a:t>
            </a:fld>
            <a:endParaRPr lang="en-US" dirty="0"/>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8A83BD5-D70A-45B9-9D9B-49862735691D}" type="slidenum">
              <a:rPr lang="en-US" smtClean="0"/>
              <a:pPr/>
              <a:t>140</a:t>
            </a:fld>
            <a:endParaRPr lang="en-US" dirty="0"/>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ChangeArrowheads="1"/>
          </p:cNvSpPr>
          <p:nvPr>
            <p:ph type="hdr" sz="quarter"/>
          </p:nvPr>
        </p:nvSpPr>
        <p:spPr>
          <a:noFill/>
        </p:spPr>
        <p:txBody>
          <a:bodyPr/>
          <a:lstStyle/>
          <a:p>
            <a:pPr defTabSz="964974"/>
            <a:r>
              <a:rPr lang="en-US" dirty="0" smtClean="0"/>
              <a:t>Canadian Roofing Symposium March 31 - April 1, 2009</a:t>
            </a:r>
          </a:p>
        </p:txBody>
      </p:sp>
      <p:sp>
        <p:nvSpPr>
          <p:cNvPr id="144387" name="Rectangle 3"/>
          <p:cNvSpPr>
            <a:spLocks noGrp="1" noChangeArrowheads="1"/>
          </p:cNvSpPr>
          <p:nvPr>
            <p:ph type="dt" sz="quarter" idx="1"/>
          </p:nvPr>
        </p:nvSpPr>
        <p:spPr>
          <a:noFill/>
        </p:spPr>
        <p:txBody>
          <a:bodyPr/>
          <a:lstStyle/>
          <a:p>
            <a:pPr defTabSz="964974"/>
            <a:fld id="{B3DC4EF6-45DB-430B-AEAB-5C989F95AD1C}" type="datetime9">
              <a:rPr lang="en-US" smtClean="0"/>
              <a:pPr defTabSz="964974"/>
              <a:t>1/10/2014 8:42:12 AM</a:t>
            </a:fld>
            <a:endParaRPr lang="en-US" dirty="0" smtClean="0"/>
          </a:p>
        </p:txBody>
      </p:sp>
      <p:sp>
        <p:nvSpPr>
          <p:cNvPr id="144388" name="Rectangle 6"/>
          <p:cNvSpPr txBox="1">
            <a:spLocks noGrp="1" noChangeArrowheads="1"/>
          </p:cNvSpPr>
          <p:nvPr/>
        </p:nvSpPr>
        <p:spPr bwMode="auto">
          <a:xfrm>
            <a:off x="0" y="9119173"/>
            <a:ext cx="3170583" cy="480388"/>
          </a:xfrm>
          <a:prstGeom prst="rect">
            <a:avLst/>
          </a:prstGeom>
          <a:noFill/>
          <a:ln w="9525">
            <a:noFill/>
            <a:miter lim="800000"/>
            <a:headEnd/>
            <a:tailEnd/>
          </a:ln>
        </p:spPr>
        <p:txBody>
          <a:bodyPr lIns="96640" tIns="48322" rIns="96640" bIns="48322" anchor="b"/>
          <a:lstStyle/>
          <a:p>
            <a:pPr defTabSz="964974"/>
            <a:r>
              <a:rPr lang="en-US" sz="1200" dirty="0">
                <a:latin typeface="Georgia" pitchFamily="18" charset="0"/>
              </a:rPr>
              <a:t>CAC-RCI - Jan 14, 2008</a:t>
            </a:r>
          </a:p>
        </p:txBody>
      </p:sp>
      <p:sp>
        <p:nvSpPr>
          <p:cNvPr id="144389" name="Rectangle 7"/>
          <p:cNvSpPr txBox="1">
            <a:spLocks noGrp="1" noChangeArrowheads="1"/>
          </p:cNvSpPr>
          <p:nvPr/>
        </p:nvSpPr>
        <p:spPr bwMode="auto">
          <a:xfrm>
            <a:off x="4142962" y="9119173"/>
            <a:ext cx="3170583" cy="480388"/>
          </a:xfrm>
          <a:prstGeom prst="rect">
            <a:avLst/>
          </a:prstGeom>
          <a:noFill/>
          <a:ln w="9525">
            <a:noFill/>
            <a:miter lim="800000"/>
            <a:headEnd/>
            <a:tailEnd/>
          </a:ln>
        </p:spPr>
        <p:txBody>
          <a:bodyPr lIns="96640" tIns="48322" rIns="96640" bIns="48322" anchor="b"/>
          <a:lstStyle/>
          <a:p>
            <a:pPr algn="r" defTabSz="964974"/>
            <a:fld id="{838AE6F2-03AB-4BE9-8326-9D654315FA69}" type="slidenum">
              <a:rPr lang="en-US" sz="1200">
                <a:latin typeface="Georgia" pitchFamily="18" charset="0"/>
              </a:rPr>
              <a:pPr algn="r" defTabSz="964974"/>
              <a:t>141</a:t>
            </a:fld>
            <a:endParaRPr lang="en-US" sz="1200" dirty="0">
              <a:latin typeface="Georgia" pitchFamily="18" charset="0"/>
            </a:endParaRPr>
          </a:p>
        </p:txBody>
      </p:sp>
      <p:sp>
        <p:nvSpPr>
          <p:cNvPr id="144390" name="Rectangle 2"/>
          <p:cNvSpPr>
            <a:spLocks noGrp="1" noRot="1" noChangeAspect="1" noChangeArrowheads="1" noTextEdit="1"/>
          </p:cNvSpPr>
          <p:nvPr>
            <p:ph type="sldImg"/>
          </p:nvPr>
        </p:nvSpPr>
        <p:spPr>
          <a:ln/>
        </p:spPr>
      </p:sp>
      <p:sp>
        <p:nvSpPr>
          <p:cNvPr id="144391" name="Rectangle 3"/>
          <p:cNvSpPr>
            <a:spLocks noGrp="1" noChangeArrowheads="1"/>
          </p:cNvSpPr>
          <p:nvPr>
            <p:ph type="body" idx="1"/>
          </p:nvPr>
        </p:nvSpPr>
        <p:spPr>
          <a:noFill/>
          <a:ln/>
        </p:spPr>
        <p:txBody>
          <a:bodyPr/>
          <a:lstStyle/>
          <a:p>
            <a:pPr eaLnBrk="1" hangingPunct="1"/>
            <a:endParaRPr lang="en-US" dirty="0" smtClean="0"/>
          </a:p>
        </p:txBody>
      </p:sp>
      <p:sp>
        <p:nvSpPr>
          <p:cNvPr id="144392" name="Slide Number Placeholder 7"/>
          <p:cNvSpPr>
            <a:spLocks noGrp="1"/>
          </p:cNvSpPr>
          <p:nvPr>
            <p:ph type="sldNum" sz="quarter" idx="5"/>
          </p:nvPr>
        </p:nvSpPr>
        <p:spPr>
          <a:noFill/>
        </p:spPr>
        <p:txBody>
          <a:bodyPr/>
          <a:lstStyle/>
          <a:p>
            <a:pPr defTabSz="964974"/>
            <a:fld id="{3A79E4EA-9C50-496B-8064-FE4C27ADEAEE}" type="slidenum">
              <a:rPr lang="en-US" smtClean="0"/>
              <a:pPr defTabSz="964974"/>
              <a:t>141</a:t>
            </a:fld>
            <a:endParaRPr lang="en-US" dirty="0" smtClean="0"/>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8A83BD5-D70A-45B9-9D9B-49862735691D}" type="slidenum">
              <a:rPr lang="en-US" smtClean="0"/>
              <a:pPr/>
              <a:t>142</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3"/>
          <p:cNvSpPr>
            <a:spLocks noGrp="1" noChangeArrowheads="1"/>
          </p:cNvSpPr>
          <p:nvPr>
            <p:ph type="dt" sz="quarter" idx="1"/>
          </p:nvPr>
        </p:nvSpPr>
        <p:spPr>
          <a:noFill/>
        </p:spPr>
        <p:txBody>
          <a:bodyPr/>
          <a:lstStyle/>
          <a:p>
            <a:fld id="{C8DDC7AE-A4BA-4A0E-8760-C8440EC92DC6}" type="datetime9">
              <a:rPr lang="en-US" smtClean="0"/>
              <a:pPr/>
              <a:t>1/10/2014 8:42:10 AM</a:t>
            </a:fld>
            <a:endParaRPr lang="en-US" dirty="0" smtClean="0"/>
          </a:p>
        </p:txBody>
      </p:sp>
      <p:sp>
        <p:nvSpPr>
          <p:cNvPr id="132099" name="Rectangle 6"/>
          <p:cNvSpPr>
            <a:spLocks noGrp="1" noChangeArrowheads="1"/>
          </p:cNvSpPr>
          <p:nvPr>
            <p:ph type="ftr" sz="quarter" idx="4"/>
          </p:nvPr>
        </p:nvSpPr>
        <p:spPr>
          <a:noFill/>
        </p:spPr>
        <p:txBody>
          <a:bodyPr/>
          <a:lstStyle/>
          <a:p>
            <a:endParaRPr lang="en-US" dirty="0" smtClean="0"/>
          </a:p>
        </p:txBody>
      </p:sp>
      <p:sp>
        <p:nvSpPr>
          <p:cNvPr id="132100" name="Rectangle 7"/>
          <p:cNvSpPr>
            <a:spLocks noGrp="1" noChangeArrowheads="1"/>
          </p:cNvSpPr>
          <p:nvPr>
            <p:ph type="sldNum" sz="quarter" idx="5"/>
          </p:nvPr>
        </p:nvSpPr>
        <p:spPr>
          <a:noFill/>
        </p:spPr>
        <p:txBody>
          <a:bodyPr/>
          <a:lstStyle/>
          <a:p>
            <a:fld id="{1A3D0423-DF75-4F83-A26B-68DA3888F110}" type="slidenum">
              <a:rPr lang="en-US" smtClean="0"/>
              <a:pPr/>
              <a:t>14</a:t>
            </a:fld>
            <a:endParaRPr lang="en-US" dirty="0" smtClean="0"/>
          </a:p>
        </p:txBody>
      </p:sp>
      <p:sp>
        <p:nvSpPr>
          <p:cNvPr id="132101" name="Rectangle 2"/>
          <p:cNvSpPr>
            <a:spLocks noGrp="1" noRot="1" noChangeAspect="1" noChangeArrowheads="1" noTextEdit="1"/>
          </p:cNvSpPr>
          <p:nvPr>
            <p:ph type="sldImg"/>
          </p:nvPr>
        </p:nvSpPr>
        <p:spPr>
          <a:ln/>
        </p:spPr>
      </p:sp>
      <p:sp>
        <p:nvSpPr>
          <p:cNvPr id="132102" name="Rectangle 3"/>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8A83BD5-D70A-45B9-9D9B-49862735691D}" type="slidenum">
              <a:rPr lang="en-US" smtClean="0"/>
              <a:pPr/>
              <a:t>143</a:t>
            </a:fld>
            <a:endParaRPr lang="en-US" dirty="0"/>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8A83BD5-D70A-45B9-9D9B-49862735691D}" type="slidenum">
              <a:rPr lang="en-US" smtClean="0"/>
              <a:pPr/>
              <a:t>144</a:t>
            </a:fld>
            <a:endParaRPr lang="en-US" dirty="0"/>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8A83BD5-D70A-45B9-9D9B-49862735691D}" type="slidenum">
              <a:rPr lang="en-US" smtClean="0"/>
              <a:pPr/>
              <a:t>145</a:t>
            </a:fld>
            <a:endParaRPr lang="en-US" dirty="0"/>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8A83BD5-D70A-45B9-9D9B-49862735691D}" type="slidenum">
              <a:rPr lang="en-US" smtClean="0"/>
              <a:pPr/>
              <a:t>146</a:t>
            </a:fld>
            <a:endParaRPr lang="en-US" dirty="0"/>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8A83BD5-D70A-45B9-9D9B-49862735691D}" type="slidenum">
              <a:rPr lang="en-US" smtClean="0"/>
              <a:pPr/>
              <a:t>147</a:t>
            </a:fld>
            <a:endParaRPr lang="en-US" dirty="0"/>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8A83BD5-D70A-45B9-9D9B-49862735691D}" type="slidenum">
              <a:rPr lang="en-US" smtClean="0"/>
              <a:pPr/>
              <a:t>148</a:t>
            </a:fld>
            <a:endParaRPr lang="en-US" dirty="0"/>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8A83BD5-D70A-45B9-9D9B-49862735691D}" type="slidenum">
              <a:rPr lang="en-US" smtClean="0"/>
              <a:pPr/>
              <a:t>149</a:t>
            </a:fld>
            <a:endParaRPr lang="en-US" dirty="0"/>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8A83BD5-D70A-45B9-9D9B-49862735691D}" type="slidenum">
              <a:rPr lang="en-US" smtClean="0"/>
              <a:pPr/>
              <a:t>150</a:t>
            </a:fld>
            <a:endParaRPr lang="en-US" dirty="0"/>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8A83BD5-D70A-45B9-9D9B-49862735691D}" type="slidenum">
              <a:rPr lang="en-US" smtClean="0"/>
              <a:pPr/>
              <a:t>151</a:t>
            </a:fld>
            <a:endParaRPr lang="en-US" dirty="0"/>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8A83BD5-D70A-45B9-9D9B-49862735691D}" type="slidenum">
              <a:rPr lang="en-US" smtClean="0"/>
              <a:pPr/>
              <a:t>152</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3"/>
          <p:cNvSpPr txBox="1">
            <a:spLocks noGrp="1" noChangeArrowheads="1"/>
          </p:cNvSpPr>
          <p:nvPr/>
        </p:nvSpPr>
        <p:spPr bwMode="auto">
          <a:xfrm>
            <a:off x="4142963" y="0"/>
            <a:ext cx="3170582" cy="480389"/>
          </a:xfrm>
          <a:prstGeom prst="rect">
            <a:avLst/>
          </a:prstGeom>
          <a:noFill/>
          <a:ln w="9525">
            <a:noFill/>
            <a:miter lim="800000"/>
            <a:headEnd/>
            <a:tailEnd/>
          </a:ln>
        </p:spPr>
        <p:txBody>
          <a:bodyPr lIns="96656" tIns="48328" rIns="96656" bIns="48328"/>
          <a:lstStyle/>
          <a:p>
            <a:pPr algn="r" defTabSz="966651"/>
            <a:fld id="{F0A20D05-04F0-4E36-B83A-3BFD8F92BC1A}" type="datetime9">
              <a:rPr lang="en-US" sz="1300">
                <a:latin typeface="Georgia" pitchFamily="18" charset="0"/>
              </a:rPr>
              <a:pPr algn="r" defTabSz="966651"/>
              <a:t>1/10/2014 8:42:10 AM</a:t>
            </a:fld>
            <a:endParaRPr lang="en-US" sz="1300" dirty="0">
              <a:latin typeface="Georgia" pitchFamily="18" charset="0"/>
            </a:endParaRPr>
          </a:p>
        </p:txBody>
      </p:sp>
      <p:sp>
        <p:nvSpPr>
          <p:cNvPr id="133123" name="Rectangle 6"/>
          <p:cNvSpPr txBox="1">
            <a:spLocks noGrp="1" noChangeArrowheads="1"/>
          </p:cNvSpPr>
          <p:nvPr/>
        </p:nvSpPr>
        <p:spPr bwMode="auto">
          <a:xfrm>
            <a:off x="2" y="9119173"/>
            <a:ext cx="3170582" cy="480389"/>
          </a:xfrm>
          <a:prstGeom prst="rect">
            <a:avLst/>
          </a:prstGeom>
          <a:noFill/>
          <a:ln w="9525">
            <a:noFill/>
            <a:miter lim="800000"/>
            <a:headEnd/>
            <a:tailEnd/>
          </a:ln>
        </p:spPr>
        <p:txBody>
          <a:bodyPr lIns="96656" tIns="48328" rIns="96656" bIns="48328" anchor="b"/>
          <a:lstStyle/>
          <a:p>
            <a:pPr defTabSz="966651"/>
            <a:r>
              <a:rPr lang="en-US" sz="1300" dirty="0">
                <a:latin typeface="Georgia" pitchFamily="18" charset="0"/>
              </a:rPr>
              <a:t>CAC-RCI - Jan 14, 2008</a:t>
            </a:r>
          </a:p>
        </p:txBody>
      </p:sp>
      <p:sp>
        <p:nvSpPr>
          <p:cNvPr id="133124" name="Rectangle 7"/>
          <p:cNvSpPr txBox="1">
            <a:spLocks noGrp="1" noChangeArrowheads="1"/>
          </p:cNvSpPr>
          <p:nvPr/>
        </p:nvSpPr>
        <p:spPr bwMode="auto">
          <a:xfrm>
            <a:off x="4142963" y="9119173"/>
            <a:ext cx="3170582" cy="480389"/>
          </a:xfrm>
          <a:prstGeom prst="rect">
            <a:avLst/>
          </a:prstGeom>
          <a:noFill/>
          <a:ln w="9525">
            <a:noFill/>
            <a:miter lim="800000"/>
            <a:headEnd/>
            <a:tailEnd/>
          </a:ln>
        </p:spPr>
        <p:txBody>
          <a:bodyPr lIns="96656" tIns="48328" rIns="96656" bIns="48328" anchor="b"/>
          <a:lstStyle/>
          <a:p>
            <a:pPr algn="r" defTabSz="966651"/>
            <a:fld id="{2D8C5C40-7CE8-486A-9149-1A846D03D63A}" type="slidenum">
              <a:rPr lang="en-US" sz="1300">
                <a:latin typeface="Georgia" pitchFamily="18" charset="0"/>
              </a:rPr>
              <a:pPr algn="r" defTabSz="966651"/>
              <a:t>15</a:t>
            </a:fld>
            <a:endParaRPr lang="en-US" sz="1300" dirty="0">
              <a:latin typeface="Georgia" pitchFamily="18" charset="0"/>
            </a:endParaRPr>
          </a:p>
        </p:txBody>
      </p:sp>
      <p:sp>
        <p:nvSpPr>
          <p:cNvPr id="133125" name="Rectangle 2"/>
          <p:cNvSpPr>
            <a:spLocks noGrp="1" noRot="1" noChangeAspect="1" noChangeArrowheads="1" noTextEdit="1"/>
          </p:cNvSpPr>
          <p:nvPr>
            <p:ph type="sldImg"/>
          </p:nvPr>
        </p:nvSpPr>
        <p:spPr>
          <a:ln/>
        </p:spPr>
      </p:sp>
      <p:sp>
        <p:nvSpPr>
          <p:cNvPr id="133126" name="Rectangle 3"/>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8A83BD5-D70A-45B9-9D9B-49862735691D}" type="slidenum">
              <a:rPr lang="en-US" smtClean="0"/>
              <a:pPr/>
              <a:t>153</a:t>
            </a:fld>
            <a:endParaRPr lang="en-US" dirty="0"/>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8A83BD5-D70A-45B9-9D9B-49862735691D}" type="slidenum">
              <a:rPr lang="en-US" smtClean="0"/>
              <a:pPr/>
              <a:t>154</a:t>
            </a:fld>
            <a:endParaRPr lang="en-US" dirty="0"/>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8A83BD5-D70A-45B9-9D9B-49862735691D}" type="slidenum">
              <a:rPr lang="en-US" smtClean="0"/>
              <a:pPr/>
              <a:t>155</a:t>
            </a:fld>
            <a:endParaRPr lang="en-US" dirty="0"/>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8A83BD5-D70A-45B9-9D9B-49862735691D}" type="slidenum">
              <a:rPr lang="en-US" smtClean="0"/>
              <a:pPr/>
              <a:t>156</a:t>
            </a:fld>
            <a:endParaRPr lang="en-US" dirty="0"/>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8A83BD5-D70A-45B9-9D9B-49862735691D}" type="slidenum">
              <a:rPr lang="en-US" smtClean="0"/>
              <a:pPr/>
              <a:t>157</a:t>
            </a:fld>
            <a:endParaRPr lang="en-US" dirty="0"/>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8A83BD5-D70A-45B9-9D9B-49862735691D}" type="slidenum">
              <a:rPr lang="en-US" smtClean="0"/>
              <a:pPr/>
              <a:t>158</a:t>
            </a:fld>
            <a:endParaRPr lang="en-US" dirty="0"/>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8A83BD5-D70A-45B9-9D9B-49862735691D}" type="slidenum">
              <a:rPr lang="en-US" smtClean="0"/>
              <a:pPr/>
              <a:t>159</a:t>
            </a:fld>
            <a:endParaRPr lang="en-US" dirty="0"/>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8A83BD5-D70A-45B9-9D9B-49862735691D}" type="slidenum">
              <a:rPr lang="en-US" smtClean="0"/>
              <a:pPr/>
              <a:t>160</a:t>
            </a:fld>
            <a:endParaRPr lang="en-US" dirty="0"/>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8A83BD5-D70A-45B9-9D9B-49862735691D}" type="slidenum">
              <a:rPr lang="en-US" smtClean="0"/>
              <a:pPr/>
              <a:t>161</a:t>
            </a:fld>
            <a:endParaRPr lang="en-US" dirty="0"/>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8A83BD5-D70A-45B9-9D9B-49862735691D}" type="slidenum">
              <a:rPr lang="en-US" smtClean="0"/>
              <a:pPr/>
              <a:t>162</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3"/>
          <p:cNvSpPr>
            <a:spLocks noGrp="1" noChangeArrowheads="1"/>
          </p:cNvSpPr>
          <p:nvPr>
            <p:ph type="dt" sz="quarter" idx="1"/>
          </p:nvPr>
        </p:nvSpPr>
        <p:spPr>
          <a:noFill/>
        </p:spPr>
        <p:txBody>
          <a:bodyPr/>
          <a:lstStyle/>
          <a:p>
            <a:fld id="{5A4F8166-2044-4DBD-9F43-402AD0AF9920}" type="datetime9">
              <a:rPr lang="en-US" smtClean="0"/>
              <a:pPr/>
              <a:t>1/10/2014 8:42:10 AM</a:t>
            </a:fld>
            <a:endParaRPr lang="en-US" dirty="0" smtClean="0"/>
          </a:p>
        </p:txBody>
      </p:sp>
      <p:sp>
        <p:nvSpPr>
          <p:cNvPr id="134147" name="Rectangle 6"/>
          <p:cNvSpPr>
            <a:spLocks noGrp="1" noChangeArrowheads="1"/>
          </p:cNvSpPr>
          <p:nvPr>
            <p:ph type="ftr" sz="quarter" idx="4"/>
          </p:nvPr>
        </p:nvSpPr>
        <p:spPr>
          <a:noFill/>
        </p:spPr>
        <p:txBody>
          <a:bodyPr/>
          <a:lstStyle/>
          <a:p>
            <a:r>
              <a:rPr lang="en-US" dirty="0" smtClean="0"/>
              <a:t>CAC-RCI - Jan 14, 2008</a:t>
            </a:r>
          </a:p>
        </p:txBody>
      </p:sp>
      <p:sp>
        <p:nvSpPr>
          <p:cNvPr id="134148" name="Rectangle 7"/>
          <p:cNvSpPr>
            <a:spLocks noGrp="1" noChangeArrowheads="1"/>
          </p:cNvSpPr>
          <p:nvPr>
            <p:ph type="sldNum" sz="quarter" idx="5"/>
          </p:nvPr>
        </p:nvSpPr>
        <p:spPr>
          <a:noFill/>
        </p:spPr>
        <p:txBody>
          <a:bodyPr/>
          <a:lstStyle/>
          <a:p>
            <a:fld id="{CAB0EB1C-BA18-4C26-B919-2E50193DA50D}" type="slidenum">
              <a:rPr lang="en-US" smtClean="0"/>
              <a:pPr/>
              <a:t>16</a:t>
            </a:fld>
            <a:endParaRPr lang="en-US" dirty="0" smtClean="0"/>
          </a:p>
        </p:txBody>
      </p:sp>
      <p:sp>
        <p:nvSpPr>
          <p:cNvPr id="134149" name="Rectangle 2"/>
          <p:cNvSpPr>
            <a:spLocks noGrp="1" noRot="1" noChangeAspect="1" noChangeArrowheads="1" noTextEdit="1"/>
          </p:cNvSpPr>
          <p:nvPr>
            <p:ph type="sldImg"/>
          </p:nvPr>
        </p:nvSpPr>
        <p:spPr>
          <a:ln/>
        </p:spPr>
      </p:sp>
      <p:sp>
        <p:nvSpPr>
          <p:cNvPr id="134150" name="Rectangle 3"/>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8A83BD5-D70A-45B9-9D9B-49862735691D}" type="slidenum">
              <a:rPr lang="en-US" smtClean="0"/>
              <a:pPr/>
              <a:t>163</a:t>
            </a:fld>
            <a:endParaRPr lang="en-US" dirty="0"/>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8A83BD5-D70A-45B9-9D9B-49862735691D}" type="slidenum">
              <a:rPr lang="en-US" smtClean="0"/>
              <a:pPr/>
              <a:t>164</a:t>
            </a:fld>
            <a:endParaRPr lang="en-US" dirty="0"/>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8A83BD5-D70A-45B9-9D9B-49862735691D}" type="slidenum">
              <a:rPr lang="en-US" smtClean="0"/>
              <a:pPr/>
              <a:t>165</a:t>
            </a:fld>
            <a:endParaRPr lang="en-US" dirty="0"/>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8A83BD5-D70A-45B9-9D9B-49862735691D}" type="slidenum">
              <a:rPr lang="en-US" smtClean="0"/>
              <a:pPr/>
              <a:t>166</a:t>
            </a:fld>
            <a:endParaRPr lang="en-US" dirty="0"/>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8A83BD5-D70A-45B9-9D9B-49862735691D}" type="slidenum">
              <a:rPr lang="en-US" smtClean="0"/>
              <a:pPr/>
              <a:t>167</a:t>
            </a:fld>
            <a:endParaRPr lang="en-US" dirty="0"/>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8A83BD5-D70A-45B9-9D9B-49862735691D}" type="slidenum">
              <a:rPr lang="en-US" smtClean="0"/>
              <a:pPr/>
              <a:t>168</a:t>
            </a:fld>
            <a:endParaRPr lang="en-US" dirty="0"/>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8A83BD5-D70A-45B9-9D9B-49862735691D}" type="slidenum">
              <a:rPr lang="en-US" smtClean="0"/>
              <a:pPr/>
              <a:t>169</a:t>
            </a:fld>
            <a:endParaRPr lang="en-US" dirty="0"/>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8A83BD5-D70A-45B9-9D9B-49862735691D}" type="slidenum">
              <a:rPr lang="en-US" smtClean="0"/>
              <a:pPr/>
              <a:t>170</a:t>
            </a:fld>
            <a:endParaRPr lang="en-US" dirty="0"/>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8A83BD5-D70A-45B9-9D9B-49862735691D}" type="slidenum">
              <a:rPr lang="en-US" smtClean="0"/>
              <a:pPr/>
              <a:t>171</a:t>
            </a:fld>
            <a:endParaRPr lang="en-US" dirty="0"/>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8A83BD5-D70A-45B9-9D9B-49862735691D}" type="slidenum">
              <a:rPr lang="en-US" smtClean="0"/>
              <a:pPr/>
              <a:t>172</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8A83BD5-D70A-45B9-9D9B-49862735691D}" type="slidenum">
              <a:rPr lang="en-US" smtClean="0"/>
              <a:pPr/>
              <a:t>17</a:t>
            </a:fld>
            <a:endParaRPr lang="en-US" dirty="0"/>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8A83BD5-D70A-45B9-9D9B-49862735691D}" type="slidenum">
              <a:rPr lang="en-US" smtClean="0"/>
              <a:pPr/>
              <a:t>173</a:t>
            </a:fld>
            <a:endParaRPr lang="en-US" dirty="0"/>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8A83BD5-D70A-45B9-9D9B-49862735691D}" type="slidenum">
              <a:rPr lang="en-US" smtClean="0"/>
              <a:pPr/>
              <a:t>174</a:t>
            </a:fld>
            <a:endParaRPr lang="en-US" dirty="0"/>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8A83BD5-D70A-45B9-9D9B-49862735691D}" type="slidenum">
              <a:rPr lang="en-US" smtClean="0"/>
              <a:pPr/>
              <a:t>175</a:t>
            </a:fld>
            <a:endParaRPr lang="en-US" dirty="0"/>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8A83BD5-D70A-45B9-9D9B-49862735691D}" type="slidenum">
              <a:rPr lang="en-US" smtClean="0"/>
              <a:pPr/>
              <a:t>176</a:t>
            </a:fld>
            <a:endParaRPr lang="en-US" dirty="0"/>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8A83BD5-D70A-45B9-9D9B-49862735691D}" type="slidenum">
              <a:rPr lang="en-US" smtClean="0"/>
              <a:pPr/>
              <a:t>177</a:t>
            </a:fld>
            <a:endParaRPr lang="en-US" dirty="0"/>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8A83BD5-D70A-45B9-9D9B-49862735691D}" type="slidenum">
              <a:rPr lang="en-US" smtClean="0"/>
              <a:pPr/>
              <a:t>178</a:t>
            </a:fld>
            <a:endParaRPr lang="en-US" dirty="0"/>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8A83BD5-D70A-45B9-9D9B-49862735691D}" type="slidenum">
              <a:rPr lang="en-US" smtClean="0"/>
              <a:pPr/>
              <a:t>179</a:t>
            </a:fld>
            <a:endParaRPr lang="en-US" dirty="0"/>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8A83BD5-D70A-45B9-9D9B-49862735691D}" type="slidenum">
              <a:rPr lang="en-US" smtClean="0"/>
              <a:pPr/>
              <a:t>180</a:t>
            </a:fld>
            <a:endParaRPr lang="en-US" dirty="0"/>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8A83BD5-D70A-45B9-9D9B-49862735691D}" type="slidenum">
              <a:rPr lang="en-US" smtClean="0"/>
              <a:pPr/>
              <a:t>181</a:t>
            </a:fld>
            <a:endParaRPr lang="en-US" dirty="0"/>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8A83BD5-D70A-45B9-9D9B-49862735691D}" type="slidenum">
              <a:rPr lang="en-US" smtClean="0"/>
              <a:pPr/>
              <a:t>182</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8A83BD5-D70A-45B9-9D9B-49862735691D}" type="slidenum">
              <a:rPr lang="en-US" smtClean="0"/>
              <a:pPr/>
              <a:t>18</a:t>
            </a:fld>
            <a:endParaRPr lang="en-US" dirty="0"/>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8A83BD5-D70A-45B9-9D9B-49862735691D}" type="slidenum">
              <a:rPr lang="en-US" smtClean="0"/>
              <a:pPr/>
              <a:t>183</a:t>
            </a:fld>
            <a:endParaRPr lang="en-US" dirty="0"/>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8A83BD5-D70A-45B9-9D9B-49862735691D}" type="slidenum">
              <a:rPr lang="en-US" smtClean="0"/>
              <a:pPr/>
              <a:t>184</a:t>
            </a:fld>
            <a:endParaRPr lang="en-US" dirty="0"/>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8A83BD5-D70A-45B9-9D9B-49862735691D}" type="slidenum">
              <a:rPr lang="en-US" smtClean="0"/>
              <a:pPr/>
              <a:t>185</a:t>
            </a:fld>
            <a:endParaRPr lang="en-US" dirty="0"/>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8A83BD5-D70A-45B9-9D9B-49862735691D}" type="slidenum">
              <a:rPr lang="en-US" smtClean="0"/>
              <a:pPr/>
              <a:t>186</a:t>
            </a:fld>
            <a:endParaRPr lang="en-US" dirty="0"/>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8A83BD5-D70A-45B9-9D9B-49862735691D}" type="slidenum">
              <a:rPr lang="en-US" smtClean="0"/>
              <a:pPr/>
              <a:t>187</a:t>
            </a:fld>
            <a:endParaRPr lang="en-US" dirty="0"/>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8A83BD5-D70A-45B9-9D9B-49862735691D}" type="slidenum">
              <a:rPr lang="en-US" smtClean="0"/>
              <a:pPr/>
              <a:t>188</a:t>
            </a:fld>
            <a:endParaRPr lang="en-US" dirty="0"/>
          </a:p>
        </p:txBody>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8A83BD5-D70A-45B9-9D9B-49862735691D}" type="slidenum">
              <a:rPr lang="en-US" smtClean="0"/>
              <a:pPr/>
              <a:t>189</a:t>
            </a:fld>
            <a:endParaRPr lang="en-US" dirty="0"/>
          </a:p>
        </p:txBody>
      </p:sp>
    </p:spTree>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8A83BD5-D70A-45B9-9D9B-49862735691D}" type="slidenum">
              <a:rPr lang="en-US" smtClean="0"/>
              <a:pPr/>
              <a:t>190</a:t>
            </a:fld>
            <a:endParaRPr lang="en-US" dirty="0"/>
          </a:p>
        </p:txBody>
      </p:sp>
    </p:spTree>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8A83BD5-D70A-45B9-9D9B-49862735691D}" type="slidenum">
              <a:rPr lang="en-US" smtClean="0"/>
              <a:pPr/>
              <a:t>191</a:t>
            </a:fld>
            <a:endParaRPr lang="en-US" dirty="0"/>
          </a:p>
        </p:txBody>
      </p:sp>
    </p:spTree>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8A83BD5-D70A-45B9-9D9B-49862735691D}" type="slidenum">
              <a:rPr lang="en-US" smtClean="0"/>
              <a:pPr/>
              <a:t>192</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8A83BD5-D70A-45B9-9D9B-49862735691D}" type="slidenum">
              <a:rPr lang="en-US" smtClean="0"/>
              <a:pPr/>
              <a:t>19</a:t>
            </a:fld>
            <a:endParaRPr lang="en-US" dirty="0"/>
          </a:p>
        </p:txBody>
      </p:sp>
    </p:spTree>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8A83BD5-D70A-45B9-9D9B-49862735691D}" type="slidenum">
              <a:rPr lang="en-US" smtClean="0"/>
              <a:pPr/>
              <a:t>193</a:t>
            </a:fld>
            <a:endParaRPr lang="en-US" dirty="0"/>
          </a:p>
        </p:txBody>
      </p:sp>
    </p:spTree>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8A83BD5-D70A-45B9-9D9B-49862735691D}" type="slidenum">
              <a:rPr lang="en-US" smtClean="0"/>
              <a:pPr/>
              <a:t>194</a:t>
            </a:fld>
            <a:endParaRPr lang="en-US" dirty="0"/>
          </a:p>
        </p:txBody>
      </p:sp>
    </p:spTree>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8A83BD5-D70A-45B9-9D9B-49862735691D}" type="slidenum">
              <a:rPr lang="en-US" smtClean="0"/>
              <a:pPr/>
              <a:t>195</a:t>
            </a:fld>
            <a:endParaRPr lang="en-US" dirty="0"/>
          </a:p>
        </p:txBody>
      </p:sp>
    </p:spTree>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8A83BD5-D70A-45B9-9D9B-49862735691D}" type="slidenum">
              <a:rPr lang="en-US" smtClean="0"/>
              <a:pPr/>
              <a:t>196</a:t>
            </a:fld>
            <a:endParaRPr lang="en-US" dirty="0"/>
          </a:p>
        </p:txBody>
      </p:sp>
    </p:spTree>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8A83BD5-D70A-45B9-9D9B-49862735691D}" type="slidenum">
              <a:rPr lang="en-US" smtClean="0"/>
              <a:pPr/>
              <a:t>197</a:t>
            </a:fld>
            <a:endParaRPr lang="en-US" dirty="0"/>
          </a:p>
        </p:txBody>
      </p:sp>
    </p:spTree>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8A83BD5-D70A-45B9-9D9B-49862735691D}" type="slidenum">
              <a:rPr lang="en-US" smtClean="0"/>
              <a:pPr/>
              <a:t>198</a:t>
            </a:fld>
            <a:endParaRPr lang="en-US" dirty="0"/>
          </a:p>
        </p:txBody>
      </p:sp>
    </p:spTree>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8A83BD5-D70A-45B9-9D9B-49862735691D}" type="slidenum">
              <a:rPr lang="en-US" smtClean="0"/>
              <a:pPr/>
              <a:t>199</a:t>
            </a:fld>
            <a:endParaRPr lang="en-US" dirty="0"/>
          </a:p>
        </p:txBody>
      </p:sp>
    </p:spTree>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8A83BD5-D70A-45B9-9D9B-49862735691D}" type="slidenum">
              <a:rPr lang="en-US" smtClean="0"/>
              <a:pPr/>
              <a:t>200</a:t>
            </a:fld>
            <a:endParaRPr lang="en-US" dirty="0"/>
          </a:p>
        </p:txBody>
      </p:sp>
    </p:spTree>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8A83BD5-D70A-45B9-9D9B-49862735691D}" type="slidenum">
              <a:rPr lang="en-US" smtClean="0"/>
              <a:pPr/>
              <a:t>201</a:t>
            </a:fld>
            <a:endParaRPr lang="en-US" dirty="0"/>
          </a:p>
        </p:txBody>
      </p:sp>
    </p:spTree>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8A83BD5-D70A-45B9-9D9B-49862735691D}" type="slidenum">
              <a:rPr lang="en-US" smtClean="0"/>
              <a:pPr/>
              <a:t>202</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8A83BD5-D70A-45B9-9D9B-49862735691D}" type="slidenum">
              <a:rPr lang="en-US" smtClean="0"/>
              <a:pPr/>
              <a:t>2</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8A83BD5-D70A-45B9-9D9B-49862735691D}" type="slidenum">
              <a:rPr lang="en-US" smtClean="0"/>
              <a:pPr/>
              <a:t>20</a:t>
            </a:fld>
            <a:endParaRPr lang="en-US" dirty="0"/>
          </a:p>
        </p:txBody>
      </p:sp>
    </p:spTree>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8A83BD5-D70A-45B9-9D9B-49862735691D}" type="slidenum">
              <a:rPr lang="en-US" smtClean="0"/>
              <a:pPr/>
              <a:t>203</a:t>
            </a:fld>
            <a:endParaRPr lang="en-US" dirty="0"/>
          </a:p>
        </p:txBody>
      </p:sp>
    </p:spTree>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8A83BD5-D70A-45B9-9D9B-49862735691D}" type="slidenum">
              <a:rPr lang="en-US" smtClean="0"/>
              <a:pPr/>
              <a:t>204</a:t>
            </a:fld>
            <a:endParaRPr lang="en-US" dirty="0"/>
          </a:p>
        </p:txBody>
      </p:sp>
    </p:spTree>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8A83BD5-D70A-45B9-9D9B-49862735691D}" type="slidenum">
              <a:rPr lang="en-US" smtClean="0"/>
              <a:pPr/>
              <a:t>205</a:t>
            </a:fld>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8A83BD5-D70A-45B9-9D9B-49862735691D}" type="slidenum">
              <a:rPr lang="en-US" smtClean="0"/>
              <a:pPr/>
              <a:t>21</a:t>
            </a:fld>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8A83BD5-D70A-45B9-9D9B-49862735691D}" type="slidenum">
              <a:rPr lang="en-US" smtClean="0"/>
              <a:pPr/>
              <a:t>22</a:t>
            </a:fld>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8A83BD5-D70A-45B9-9D9B-49862735691D}" type="slidenum">
              <a:rPr lang="en-US" smtClean="0"/>
              <a:pPr/>
              <a:t>23</a:t>
            </a:fld>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8A83BD5-D70A-45B9-9D9B-49862735691D}" type="slidenum">
              <a:rPr lang="en-US" smtClean="0"/>
              <a:pPr/>
              <a:t>24</a:t>
            </a:fld>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8A83BD5-D70A-45B9-9D9B-49862735691D}" type="slidenum">
              <a:rPr lang="en-US" smtClean="0"/>
              <a:pPr/>
              <a:t>25</a:t>
            </a:fld>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8A83BD5-D70A-45B9-9D9B-49862735691D}" type="slidenum">
              <a:rPr lang="en-US" smtClean="0"/>
              <a:pPr/>
              <a:t>26</a:t>
            </a:fld>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8A83BD5-D70A-45B9-9D9B-49862735691D}" type="slidenum">
              <a:rPr lang="en-US" smtClean="0"/>
              <a:pPr/>
              <a:t>27</a:t>
            </a:fld>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8A83BD5-D70A-45B9-9D9B-49862735691D}" type="slidenum">
              <a:rPr lang="en-US" smtClean="0"/>
              <a:pPr/>
              <a:t>28</a:t>
            </a:fld>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8A83BD5-D70A-45B9-9D9B-49862735691D}" type="slidenum">
              <a:rPr lang="en-US" smtClean="0"/>
              <a:pPr/>
              <a:t>29</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8A83BD5-D70A-45B9-9D9B-49862735691D}" type="slidenum">
              <a:rPr lang="en-US" smtClean="0"/>
              <a:pPr/>
              <a:t>3</a:t>
            </a:fld>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8A83BD5-D70A-45B9-9D9B-49862735691D}" type="slidenum">
              <a:rPr lang="en-US" smtClean="0"/>
              <a:pPr/>
              <a:t>30</a:t>
            </a:fld>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8A83BD5-D70A-45B9-9D9B-49862735691D}" type="slidenum">
              <a:rPr lang="en-US" smtClean="0"/>
              <a:pPr/>
              <a:t>31</a:t>
            </a:fld>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8A83BD5-D70A-45B9-9D9B-49862735691D}" type="slidenum">
              <a:rPr lang="en-US" smtClean="0"/>
              <a:pPr/>
              <a:t>32</a:t>
            </a:fld>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8A83BD5-D70A-45B9-9D9B-49862735691D}" type="slidenum">
              <a:rPr lang="en-US" smtClean="0"/>
              <a:pPr/>
              <a:t>33</a:t>
            </a:fld>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8A83BD5-D70A-45B9-9D9B-49862735691D}" type="slidenum">
              <a:rPr lang="en-US" smtClean="0"/>
              <a:pPr/>
              <a:t>34</a:t>
            </a:fld>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8A83BD5-D70A-45B9-9D9B-49862735691D}" type="slidenum">
              <a:rPr lang="en-US" smtClean="0"/>
              <a:pPr/>
              <a:t>35</a:t>
            </a:fld>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8A83BD5-D70A-45B9-9D9B-49862735691D}" type="slidenum">
              <a:rPr lang="en-US" smtClean="0"/>
              <a:pPr/>
              <a:t>36</a:t>
            </a:fld>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8A83BD5-D70A-45B9-9D9B-49862735691D}" type="slidenum">
              <a:rPr lang="en-US" smtClean="0"/>
              <a:pPr/>
              <a:t>37</a:t>
            </a:fld>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8A83BD5-D70A-45B9-9D9B-49862735691D}" type="slidenum">
              <a:rPr lang="en-US" smtClean="0"/>
              <a:pPr/>
              <a:t>38</a:t>
            </a:fld>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8A83BD5-D70A-45B9-9D9B-49862735691D}" type="slidenum">
              <a:rPr lang="en-US" smtClean="0"/>
              <a:pPr/>
              <a:t>39</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8A83BD5-D70A-45B9-9D9B-49862735691D}" type="slidenum">
              <a:rPr lang="en-US" smtClean="0"/>
              <a:pPr/>
              <a:t>4</a:t>
            </a:fld>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8A83BD5-D70A-45B9-9D9B-49862735691D}" type="slidenum">
              <a:rPr lang="en-US" smtClean="0"/>
              <a:pPr/>
              <a:t>40</a:t>
            </a:fld>
            <a:endParaRPr 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8A83BD5-D70A-45B9-9D9B-49862735691D}" type="slidenum">
              <a:rPr lang="en-US" smtClean="0"/>
              <a:pPr/>
              <a:t>41</a:t>
            </a:fld>
            <a:endParaRPr 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8A83BD5-D70A-45B9-9D9B-49862735691D}" type="slidenum">
              <a:rPr lang="en-US" smtClean="0"/>
              <a:pPr/>
              <a:t>42</a:t>
            </a:fld>
            <a:endParaRPr 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8A83BD5-D70A-45B9-9D9B-49862735691D}" type="slidenum">
              <a:rPr lang="en-US" smtClean="0"/>
              <a:pPr/>
              <a:t>43</a:t>
            </a:fld>
            <a:endParaRPr lang="en-U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8A83BD5-D70A-45B9-9D9B-49862735691D}" type="slidenum">
              <a:rPr lang="en-US" smtClean="0"/>
              <a:pPr/>
              <a:t>44</a:t>
            </a:fld>
            <a:endParaRPr lang="en-US"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8A83BD5-D70A-45B9-9D9B-49862735691D}" type="slidenum">
              <a:rPr lang="en-US" smtClean="0"/>
              <a:pPr/>
              <a:t>45</a:t>
            </a:fld>
            <a:endParaRPr lang="en-US"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8A83BD5-D70A-45B9-9D9B-49862735691D}" type="slidenum">
              <a:rPr lang="en-US" smtClean="0"/>
              <a:pPr/>
              <a:t>46</a:t>
            </a:fld>
            <a:endParaRPr lang="en-US"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8A83BD5-D70A-45B9-9D9B-49862735691D}" type="slidenum">
              <a:rPr lang="en-US" smtClean="0"/>
              <a:pPr/>
              <a:t>47</a:t>
            </a:fld>
            <a:endParaRPr lang="en-US"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8A83BD5-D70A-45B9-9D9B-49862735691D}" type="slidenum">
              <a:rPr lang="en-US" smtClean="0"/>
              <a:pPr/>
              <a:t>48</a:t>
            </a:fld>
            <a:endParaRPr lang="en-US"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8A83BD5-D70A-45B9-9D9B-49862735691D}" type="slidenum">
              <a:rPr lang="en-US" smtClean="0"/>
              <a:pPr/>
              <a:t>49</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8A83BD5-D70A-45B9-9D9B-49862735691D}" type="slidenum">
              <a:rPr lang="en-US" smtClean="0"/>
              <a:pPr/>
              <a:t>5</a:t>
            </a:fld>
            <a:endParaRPr lang="en-US"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8A83BD5-D70A-45B9-9D9B-49862735691D}" type="slidenum">
              <a:rPr lang="en-US" smtClean="0"/>
              <a:pPr/>
              <a:t>50</a:t>
            </a:fld>
            <a:endParaRPr lang="en-US"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8A83BD5-D70A-45B9-9D9B-49862735691D}" type="slidenum">
              <a:rPr lang="en-US" smtClean="0"/>
              <a:pPr/>
              <a:t>51</a:t>
            </a:fld>
            <a:endParaRPr lang="en-US"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8A83BD5-D70A-45B9-9D9B-49862735691D}" type="slidenum">
              <a:rPr lang="en-US" smtClean="0"/>
              <a:pPr/>
              <a:t>52</a:t>
            </a:fld>
            <a:endParaRPr lang="en-US"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8A83BD5-D70A-45B9-9D9B-49862735691D}" type="slidenum">
              <a:rPr lang="en-US" smtClean="0"/>
              <a:pPr/>
              <a:t>53</a:t>
            </a:fld>
            <a:endParaRPr lang="en-US"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8A83BD5-D70A-45B9-9D9B-49862735691D}" type="slidenum">
              <a:rPr lang="en-US" smtClean="0"/>
              <a:pPr/>
              <a:t>54</a:t>
            </a:fld>
            <a:endParaRPr lang="en-US"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hdr" sz="quarter"/>
          </p:nvPr>
        </p:nvSpPr>
        <p:spPr>
          <a:noFill/>
        </p:spPr>
        <p:txBody>
          <a:bodyPr/>
          <a:lstStyle/>
          <a:p>
            <a:pPr defTabSz="964974"/>
            <a:r>
              <a:rPr lang="en-US" dirty="0" smtClean="0"/>
              <a:t>Canadian Roofing Symposium March 31 - April 1, 2009</a:t>
            </a:r>
          </a:p>
        </p:txBody>
      </p:sp>
      <p:sp>
        <p:nvSpPr>
          <p:cNvPr id="132099" name="Rectangle 2"/>
          <p:cNvSpPr>
            <a:spLocks noGrp="1" noRot="1" noChangeAspect="1" noChangeArrowheads="1" noTextEdit="1"/>
          </p:cNvSpPr>
          <p:nvPr>
            <p:ph type="sldImg"/>
          </p:nvPr>
        </p:nvSpPr>
        <p:spPr>
          <a:ln/>
        </p:spPr>
      </p:sp>
      <p:sp>
        <p:nvSpPr>
          <p:cNvPr id="132100" name="Rectangle 3"/>
          <p:cNvSpPr>
            <a:spLocks noGrp="1" noChangeArrowheads="1"/>
          </p:cNvSpPr>
          <p:nvPr>
            <p:ph type="body" idx="1"/>
          </p:nvPr>
        </p:nvSpPr>
        <p:spPr>
          <a:noFill/>
          <a:ln/>
        </p:spPr>
        <p:txBody>
          <a:bodyPr/>
          <a:lstStyle/>
          <a:p>
            <a:endParaRPr lang="en-US" dirty="0" smtClean="0"/>
          </a:p>
        </p:txBody>
      </p:sp>
      <p:sp>
        <p:nvSpPr>
          <p:cNvPr id="132101" name="Slide Number Placeholder 4"/>
          <p:cNvSpPr>
            <a:spLocks noGrp="1"/>
          </p:cNvSpPr>
          <p:nvPr>
            <p:ph type="sldNum" sz="quarter" idx="5"/>
          </p:nvPr>
        </p:nvSpPr>
        <p:spPr>
          <a:noFill/>
        </p:spPr>
        <p:txBody>
          <a:bodyPr/>
          <a:lstStyle/>
          <a:p>
            <a:pPr defTabSz="964974"/>
            <a:fld id="{7D1D43C9-F066-4970-A8A5-AD43BB78FD01}" type="slidenum">
              <a:rPr lang="en-US" smtClean="0"/>
              <a:pPr defTabSz="964974"/>
              <a:t>55</a:t>
            </a:fld>
            <a:endParaRPr lang="en-US" dirty="0"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8A83BD5-D70A-45B9-9D9B-49862735691D}" type="slidenum">
              <a:rPr lang="en-US" smtClean="0"/>
              <a:pPr/>
              <a:t>56</a:t>
            </a:fld>
            <a:endParaRPr lang="en-US"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8A83BD5-D70A-45B9-9D9B-49862735691D}" type="slidenum">
              <a:rPr lang="en-US" smtClean="0"/>
              <a:pPr/>
              <a:t>57</a:t>
            </a:fld>
            <a:endParaRPr lang="en-US"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8A83BD5-D70A-45B9-9D9B-49862735691D}" type="slidenum">
              <a:rPr lang="en-US" smtClean="0"/>
              <a:pPr/>
              <a:t>58</a:t>
            </a:fld>
            <a:endParaRPr lang="en-US"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8A83BD5-D70A-45B9-9D9B-49862735691D}" type="slidenum">
              <a:rPr lang="en-US" smtClean="0"/>
              <a:pPr/>
              <a:t>59</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8A83BD5-D70A-45B9-9D9B-49862735691D}" type="slidenum">
              <a:rPr lang="en-US" smtClean="0"/>
              <a:pPr/>
              <a:t>6</a:t>
            </a:fld>
            <a:endParaRPr lang="en-US"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8A83BD5-D70A-45B9-9D9B-49862735691D}" type="slidenum">
              <a:rPr lang="en-US" smtClean="0"/>
              <a:pPr/>
              <a:t>60</a:t>
            </a:fld>
            <a:endParaRPr lang="en-US" dirty="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ChangeArrowheads="1"/>
          </p:cNvSpPr>
          <p:nvPr>
            <p:ph type="hdr" sz="quarter"/>
          </p:nvPr>
        </p:nvSpPr>
        <p:spPr>
          <a:noFill/>
        </p:spPr>
        <p:txBody>
          <a:bodyPr/>
          <a:lstStyle/>
          <a:p>
            <a:pPr defTabSz="964974"/>
            <a:r>
              <a:rPr lang="en-US" dirty="0" smtClean="0"/>
              <a:t>RCI Hawaii Winter Workshop</a:t>
            </a:r>
          </a:p>
          <a:p>
            <a:pPr defTabSz="964974"/>
            <a:r>
              <a:rPr lang="en-US" dirty="0" smtClean="0"/>
              <a:t>January 23 – 24, 2012</a:t>
            </a:r>
          </a:p>
        </p:txBody>
      </p:sp>
      <p:sp>
        <p:nvSpPr>
          <p:cNvPr id="146435" name="Rectangle 3"/>
          <p:cNvSpPr>
            <a:spLocks noGrp="1" noChangeArrowheads="1"/>
          </p:cNvSpPr>
          <p:nvPr>
            <p:ph type="dt" sz="quarter" idx="1"/>
          </p:nvPr>
        </p:nvSpPr>
        <p:spPr>
          <a:noFill/>
        </p:spPr>
        <p:txBody>
          <a:bodyPr/>
          <a:lstStyle/>
          <a:p>
            <a:pPr defTabSz="964974"/>
            <a:fld id="{C8C0A8AB-BEC4-4B21-B599-1187DCCF4AAD}" type="datetime9">
              <a:rPr lang="en-US" smtClean="0"/>
              <a:pPr defTabSz="964974"/>
              <a:t>1/10/2014 8:42:11 AM</a:t>
            </a:fld>
            <a:endParaRPr lang="en-US" dirty="0" smtClean="0"/>
          </a:p>
        </p:txBody>
      </p:sp>
      <p:sp>
        <p:nvSpPr>
          <p:cNvPr id="146436" name="Rectangle 6"/>
          <p:cNvSpPr txBox="1">
            <a:spLocks noGrp="1" noChangeArrowheads="1"/>
          </p:cNvSpPr>
          <p:nvPr/>
        </p:nvSpPr>
        <p:spPr bwMode="auto">
          <a:xfrm>
            <a:off x="0" y="9119173"/>
            <a:ext cx="3170583" cy="480388"/>
          </a:xfrm>
          <a:prstGeom prst="rect">
            <a:avLst/>
          </a:prstGeom>
          <a:noFill/>
          <a:ln w="9525">
            <a:noFill/>
            <a:miter lim="800000"/>
            <a:headEnd/>
            <a:tailEnd/>
          </a:ln>
        </p:spPr>
        <p:txBody>
          <a:bodyPr lIns="96640" tIns="48322" rIns="96640" bIns="48322" anchor="b"/>
          <a:lstStyle/>
          <a:p>
            <a:pPr defTabSz="964974"/>
            <a:endParaRPr lang="en-US" sz="1200" dirty="0">
              <a:latin typeface="Georgia" pitchFamily="18" charset="0"/>
            </a:endParaRPr>
          </a:p>
        </p:txBody>
      </p:sp>
      <p:sp>
        <p:nvSpPr>
          <p:cNvPr id="146437" name="Rectangle 7"/>
          <p:cNvSpPr txBox="1">
            <a:spLocks noGrp="1" noChangeArrowheads="1"/>
          </p:cNvSpPr>
          <p:nvPr/>
        </p:nvSpPr>
        <p:spPr bwMode="auto">
          <a:xfrm>
            <a:off x="4142962" y="9119173"/>
            <a:ext cx="3170583" cy="480388"/>
          </a:xfrm>
          <a:prstGeom prst="rect">
            <a:avLst/>
          </a:prstGeom>
          <a:noFill/>
          <a:ln w="9525">
            <a:noFill/>
            <a:miter lim="800000"/>
            <a:headEnd/>
            <a:tailEnd/>
          </a:ln>
        </p:spPr>
        <p:txBody>
          <a:bodyPr lIns="96640" tIns="48322" rIns="96640" bIns="48322" anchor="b"/>
          <a:lstStyle/>
          <a:p>
            <a:pPr algn="r" defTabSz="964974"/>
            <a:fld id="{F27464EA-A7E8-4529-851E-F05EFB03E11B}" type="slidenum">
              <a:rPr lang="en-US" sz="1200">
                <a:latin typeface="Georgia" pitchFamily="18" charset="0"/>
              </a:rPr>
              <a:pPr algn="r" defTabSz="964974"/>
              <a:t>61</a:t>
            </a:fld>
            <a:endParaRPr lang="en-US" sz="1200" dirty="0">
              <a:latin typeface="Georgia" pitchFamily="18" charset="0"/>
            </a:endParaRPr>
          </a:p>
        </p:txBody>
      </p:sp>
      <p:sp>
        <p:nvSpPr>
          <p:cNvPr id="146438" name="Rectangle 2"/>
          <p:cNvSpPr>
            <a:spLocks noGrp="1" noRot="1" noChangeAspect="1" noChangeArrowheads="1" noTextEdit="1"/>
          </p:cNvSpPr>
          <p:nvPr>
            <p:ph type="sldImg"/>
          </p:nvPr>
        </p:nvSpPr>
        <p:spPr>
          <a:ln/>
        </p:spPr>
      </p:sp>
      <p:sp>
        <p:nvSpPr>
          <p:cNvPr id="146439" name="Rectangle 3"/>
          <p:cNvSpPr>
            <a:spLocks noGrp="1" noChangeArrowheads="1"/>
          </p:cNvSpPr>
          <p:nvPr>
            <p:ph type="body" idx="1"/>
          </p:nvPr>
        </p:nvSpPr>
        <p:spPr>
          <a:noFill/>
          <a:ln/>
        </p:spPr>
        <p:txBody>
          <a:bodyPr/>
          <a:lstStyle/>
          <a:p>
            <a:pPr eaLnBrk="1" hangingPunct="1"/>
            <a:endParaRPr lang="en-US" dirty="0" smtClean="0"/>
          </a:p>
        </p:txBody>
      </p:sp>
      <p:sp>
        <p:nvSpPr>
          <p:cNvPr id="146440" name="Slide Number Placeholder 7"/>
          <p:cNvSpPr>
            <a:spLocks noGrp="1"/>
          </p:cNvSpPr>
          <p:nvPr>
            <p:ph type="sldNum" sz="quarter" idx="5"/>
          </p:nvPr>
        </p:nvSpPr>
        <p:spPr>
          <a:noFill/>
        </p:spPr>
        <p:txBody>
          <a:bodyPr/>
          <a:lstStyle/>
          <a:p>
            <a:pPr defTabSz="964974"/>
            <a:fld id="{03034A17-C570-4C9A-B38A-0D98C36A4886}" type="slidenum">
              <a:rPr lang="en-US" smtClean="0"/>
              <a:pPr defTabSz="964974"/>
              <a:t>61</a:t>
            </a:fld>
            <a:endParaRPr lang="en-US" dirty="0" smtClean="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Grp="1" noChangeArrowheads="1"/>
          </p:cNvSpPr>
          <p:nvPr>
            <p:ph type="hdr" sz="quarter"/>
          </p:nvPr>
        </p:nvSpPr>
        <p:spPr>
          <a:noFill/>
        </p:spPr>
        <p:txBody>
          <a:bodyPr/>
          <a:lstStyle/>
          <a:p>
            <a:pPr defTabSz="964974"/>
            <a:r>
              <a:rPr lang="en-US" dirty="0" smtClean="0"/>
              <a:t>Canadian Roofing Symposium March 31 - April 1, 2009</a:t>
            </a:r>
          </a:p>
        </p:txBody>
      </p:sp>
      <p:sp>
        <p:nvSpPr>
          <p:cNvPr id="147459" name="Rectangle 3"/>
          <p:cNvSpPr>
            <a:spLocks noGrp="1" noChangeArrowheads="1"/>
          </p:cNvSpPr>
          <p:nvPr>
            <p:ph type="dt" sz="quarter" idx="1"/>
          </p:nvPr>
        </p:nvSpPr>
        <p:spPr>
          <a:noFill/>
        </p:spPr>
        <p:txBody>
          <a:bodyPr/>
          <a:lstStyle/>
          <a:p>
            <a:pPr defTabSz="964974"/>
            <a:fld id="{E69B1B80-E828-477B-ADB3-AB8D38ED24D2}" type="datetime9">
              <a:rPr lang="en-US" smtClean="0"/>
              <a:pPr defTabSz="964974"/>
              <a:t>1/10/2014 8:42:11 AM</a:t>
            </a:fld>
            <a:endParaRPr lang="en-US" dirty="0" smtClean="0"/>
          </a:p>
        </p:txBody>
      </p:sp>
      <p:sp>
        <p:nvSpPr>
          <p:cNvPr id="147460" name="Rectangle 6"/>
          <p:cNvSpPr txBox="1">
            <a:spLocks noGrp="1" noChangeArrowheads="1"/>
          </p:cNvSpPr>
          <p:nvPr/>
        </p:nvSpPr>
        <p:spPr bwMode="auto">
          <a:xfrm>
            <a:off x="0" y="9119173"/>
            <a:ext cx="3170583" cy="480388"/>
          </a:xfrm>
          <a:prstGeom prst="rect">
            <a:avLst/>
          </a:prstGeom>
          <a:noFill/>
          <a:ln w="9525">
            <a:noFill/>
            <a:miter lim="800000"/>
            <a:headEnd/>
            <a:tailEnd/>
          </a:ln>
        </p:spPr>
        <p:txBody>
          <a:bodyPr lIns="96640" tIns="48322" rIns="96640" bIns="48322" anchor="b"/>
          <a:lstStyle/>
          <a:p>
            <a:pPr defTabSz="964974"/>
            <a:r>
              <a:rPr lang="en-US" sz="1200" dirty="0">
                <a:latin typeface="Georgia" pitchFamily="18" charset="0"/>
              </a:rPr>
              <a:t>CAC-RCI - Jan 14, 2008</a:t>
            </a:r>
          </a:p>
        </p:txBody>
      </p:sp>
      <p:sp>
        <p:nvSpPr>
          <p:cNvPr id="147461" name="Rectangle 7"/>
          <p:cNvSpPr txBox="1">
            <a:spLocks noGrp="1" noChangeArrowheads="1"/>
          </p:cNvSpPr>
          <p:nvPr/>
        </p:nvSpPr>
        <p:spPr bwMode="auto">
          <a:xfrm>
            <a:off x="4142962" y="9119173"/>
            <a:ext cx="3170583" cy="480388"/>
          </a:xfrm>
          <a:prstGeom prst="rect">
            <a:avLst/>
          </a:prstGeom>
          <a:noFill/>
          <a:ln w="9525">
            <a:noFill/>
            <a:miter lim="800000"/>
            <a:headEnd/>
            <a:tailEnd/>
          </a:ln>
        </p:spPr>
        <p:txBody>
          <a:bodyPr lIns="96640" tIns="48322" rIns="96640" bIns="48322" anchor="b"/>
          <a:lstStyle/>
          <a:p>
            <a:pPr algn="r" defTabSz="964974"/>
            <a:fld id="{5CAAA695-7925-434C-9030-75B6F6BEF0DE}" type="slidenum">
              <a:rPr lang="en-US" sz="1200">
                <a:latin typeface="Georgia" pitchFamily="18" charset="0"/>
              </a:rPr>
              <a:pPr algn="r" defTabSz="964974"/>
              <a:t>62</a:t>
            </a:fld>
            <a:endParaRPr lang="en-US" sz="1200" dirty="0">
              <a:latin typeface="Georgia" pitchFamily="18" charset="0"/>
            </a:endParaRPr>
          </a:p>
        </p:txBody>
      </p:sp>
      <p:sp>
        <p:nvSpPr>
          <p:cNvPr id="147462" name="Rectangle 2"/>
          <p:cNvSpPr>
            <a:spLocks noGrp="1" noRot="1" noChangeAspect="1" noChangeArrowheads="1" noTextEdit="1"/>
          </p:cNvSpPr>
          <p:nvPr>
            <p:ph type="sldImg"/>
          </p:nvPr>
        </p:nvSpPr>
        <p:spPr>
          <a:ln/>
        </p:spPr>
      </p:sp>
      <p:sp>
        <p:nvSpPr>
          <p:cNvPr id="147463" name="Rectangle 3"/>
          <p:cNvSpPr>
            <a:spLocks noGrp="1" noChangeArrowheads="1"/>
          </p:cNvSpPr>
          <p:nvPr>
            <p:ph type="body" idx="1"/>
          </p:nvPr>
        </p:nvSpPr>
        <p:spPr>
          <a:noFill/>
          <a:ln/>
        </p:spPr>
        <p:txBody>
          <a:bodyPr/>
          <a:lstStyle/>
          <a:p>
            <a:pPr eaLnBrk="1" hangingPunct="1"/>
            <a:endParaRPr lang="en-US" dirty="0" smtClean="0"/>
          </a:p>
        </p:txBody>
      </p:sp>
      <p:sp>
        <p:nvSpPr>
          <p:cNvPr id="147464" name="Slide Number Placeholder 7"/>
          <p:cNvSpPr>
            <a:spLocks noGrp="1"/>
          </p:cNvSpPr>
          <p:nvPr>
            <p:ph type="sldNum" sz="quarter" idx="5"/>
          </p:nvPr>
        </p:nvSpPr>
        <p:spPr>
          <a:noFill/>
        </p:spPr>
        <p:txBody>
          <a:bodyPr/>
          <a:lstStyle/>
          <a:p>
            <a:pPr defTabSz="964974"/>
            <a:fld id="{8EEFEE0B-B5F4-46EC-9DA2-9FBC22CCE21E}" type="slidenum">
              <a:rPr lang="en-US" smtClean="0"/>
              <a:pPr defTabSz="964974"/>
              <a:t>62</a:t>
            </a:fld>
            <a:endParaRPr lang="en-US" dirty="0" smtClean="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ChangeArrowheads="1"/>
          </p:cNvSpPr>
          <p:nvPr>
            <p:ph type="hdr" sz="quarter"/>
          </p:nvPr>
        </p:nvSpPr>
        <p:spPr>
          <a:noFill/>
        </p:spPr>
        <p:txBody>
          <a:bodyPr/>
          <a:lstStyle/>
          <a:p>
            <a:pPr defTabSz="964974"/>
            <a:r>
              <a:rPr lang="en-US" dirty="0" smtClean="0"/>
              <a:t>Canadian Roofing Symposium March 31 - April 1, 2009</a:t>
            </a:r>
          </a:p>
        </p:txBody>
      </p:sp>
      <p:sp>
        <p:nvSpPr>
          <p:cNvPr id="148483" name="Rectangle 3"/>
          <p:cNvSpPr>
            <a:spLocks noGrp="1" noChangeArrowheads="1"/>
          </p:cNvSpPr>
          <p:nvPr>
            <p:ph type="dt" sz="quarter" idx="1"/>
          </p:nvPr>
        </p:nvSpPr>
        <p:spPr>
          <a:noFill/>
        </p:spPr>
        <p:txBody>
          <a:bodyPr/>
          <a:lstStyle/>
          <a:p>
            <a:pPr defTabSz="964974"/>
            <a:fld id="{57F99419-677F-45FF-AC4F-64874613CB86}" type="datetime9">
              <a:rPr lang="en-US" smtClean="0"/>
              <a:pPr defTabSz="964974"/>
              <a:t>1/10/2014 8:42:11 AM</a:t>
            </a:fld>
            <a:endParaRPr lang="en-US" dirty="0" smtClean="0"/>
          </a:p>
        </p:txBody>
      </p:sp>
      <p:sp>
        <p:nvSpPr>
          <p:cNvPr id="148484" name="Rectangle 6"/>
          <p:cNvSpPr txBox="1">
            <a:spLocks noGrp="1" noChangeArrowheads="1"/>
          </p:cNvSpPr>
          <p:nvPr/>
        </p:nvSpPr>
        <p:spPr bwMode="auto">
          <a:xfrm>
            <a:off x="0" y="9119173"/>
            <a:ext cx="3170583" cy="480388"/>
          </a:xfrm>
          <a:prstGeom prst="rect">
            <a:avLst/>
          </a:prstGeom>
          <a:noFill/>
          <a:ln w="9525">
            <a:noFill/>
            <a:miter lim="800000"/>
            <a:headEnd/>
            <a:tailEnd/>
          </a:ln>
        </p:spPr>
        <p:txBody>
          <a:bodyPr lIns="96640" tIns="48322" rIns="96640" bIns="48322" anchor="b"/>
          <a:lstStyle/>
          <a:p>
            <a:pPr defTabSz="964974"/>
            <a:r>
              <a:rPr lang="en-US" sz="1200" dirty="0">
                <a:latin typeface="Georgia" pitchFamily="18" charset="0"/>
              </a:rPr>
              <a:t>CAC-RCI - Jan 14, 2008</a:t>
            </a:r>
          </a:p>
        </p:txBody>
      </p:sp>
      <p:sp>
        <p:nvSpPr>
          <p:cNvPr id="148485" name="Rectangle 7"/>
          <p:cNvSpPr txBox="1">
            <a:spLocks noGrp="1" noChangeArrowheads="1"/>
          </p:cNvSpPr>
          <p:nvPr/>
        </p:nvSpPr>
        <p:spPr bwMode="auto">
          <a:xfrm>
            <a:off x="4142962" y="9119173"/>
            <a:ext cx="3170583" cy="480388"/>
          </a:xfrm>
          <a:prstGeom prst="rect">
            <a:avLst/>
          </a:prstGeom>
          <a:noFill/>
          <a:ln w="9525">
            <a:noFill/>
            <a:miter lim="800000"/>
            <a:headEnd/>
            <a:tailEnd/>
          </a:ln>
        </p:spPr>
        <p:txBody>
          <a:bodyPr lIns="96640" tIns="48322" rIns="96640" bIns="48322" anchor="b"/>
          <a:lstStyle/>
          <a:p>
            <a:pPr algn="r" defTabSz="964974"/>
            <a:fld id="{00B77CFA-E936-40F0-8AFA-E20D3D5C3A81}" type="slidenum">
              <a:rPr lang="en-US" sz="1200">
                <a:latin typeface="Georgia" pitchFamily="18" charset="0"/>
              </a:rPr>
              <a:pPr algn="r" defTabSz="964974"/>
              <a:t>63</a:t>
            </a:fld>
            <a:endParaRPr lang="en-US" sz="1200" dirty="0">
              <a:latin typeface="Georgia" pitchFamily="18" charset="0"/>
            </a:endParaRPr>
          </a:p>
        </p:txBody>
      </p:sp>
      <p:sp>
        <p:nvSpPr>
          <p:cNvPr id="148486" name="Rectangle 2"/>
          <p:cNvSpPr>
            <a:spLocks noGrp="1" noRot="1" noChangeAspect="1" noChangeArrowheads="1" noTextEdit="1"/>
          </p:cNvSpPr>
          <p:nvPr>
            <p:ph type="sldImg"/>
          </p:nvPr>
        </p:nvSpPr>
        <p:spPr>
          <a:ln/>
        </p:spPr>
      </p:sp>
      <p:sp>
        <p:nvSpPr>
          <p:cNvPr id="148487" name="Rectangle 3"/>
          <p:cNvSpPr>
            <a:spLocks noGrp="1" noChangeArrowheads="1"/>
          </p:cNvSpPr>
          <p:nvPr>
            <p:ph type="body" idx="1"/>
          </p:nvPr>
        </p:nvSpPr>
        <p:spPr>
          <a:noFill/>
          <a:ln/>
        </p:spPr>
        <p:txBody>
          <a:bodyPr/>
          <a:lstStyle/>
          <a:p>
            <a:pPr eaLnBrk="1" hangingPunct="1"/>
            <a:endParaRPr lang="en-US" dirty="0" smtClean="0"/>
          </a:p>
        </p:txBody>
      </p:sp>
      <p:sp>
        <p:nvSpPr>
          <p:cNvPr id="148488" name="Slide Number Placeholder 7"/>
          <p:cNvSpPr>
            <a:spLocks noGrp="1"/>
          </p:cNvSpPr>
          <p:nvPr>
            <p:ph type="sldNum" sz="quarter" idx="5"/>
          </p:nvPr>
        </p:nvSpPr>
        <p:spPr>
          <a:noFill/>
        </p:spPr>
        <p:txBody>
          <a:bodyPr/>
          <a:lstStyle/>
          <a:p>
            <a:pPr defTabSz="964974"/>
            <a:fld id="{42EC30B1-57B6-4F53-B046-F84E94DBEF60}" type="slidenum">
              <a:rPr lang="en-US" smtClean="0"/>
              <a:pPr defTabSz="964974"/>
              <a:t>63</a:t>
            </a:fld>
            <a:endParaRPr lang="en-US" dirty="0" smtClean="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8A83BD5-D70A-45B9-9D9B-49862735691D}" type="slidenum">
              <a:rPr lang="en-US" smtClean="0"/>
              <a:pPr/>
              <a:t>64</a:t>
            </a:fld>
            <a:endParaRPr lang="en-US" dirty="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8A83BD5-D70A-45B9-9D9B-49862735691D}" type="slidenum">
              <a:rPr lang="en-US" smtClean="0"/>
              <a:pPr/>
              <a:t>65</a:t>
            </a:fld>
            <a:endParaRPr lang="en-US" dirty="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8A83BD5-D70A-45B9-9D9B-49862735691D}" type="slidenum">
              <a:rPr lang="en-US" smtClean="0"/>
              <a:pPr/>
              <a:t>66</a:t>
            </a:fld>
            <a:endParaRPr lang="en-US" dirty="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8A83BD5-D70A-45B9-9D9B-49862735691D}" type="slidenum">
              <a:rPr lang="en-US" smtClean="0"/>
              <a:pPr/>
              <a:t>67</a:t>
            </a:fld>
            <a:endParaRPr lang="en-US" dirty="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8A83BD5-D70A-45B9-9D9B-49862735691D}" type="slidenum">
              <a:rPr lang="en-US" smtClean="0"/>
              <a:pPr/>
              <a:t>68</a:t>
            </a:fld>
            <a:endParaRPr lang="en-US" dirty="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8A83BD5-D70A-45B9-9D9B-49862735691D}" type="slidenum">
              <a:rPr lang="en-US" smtClean="0"/>
              <a:pPr/>
              <a:t>69</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8A83BD5-D70A-45B9-9D9B-49862735691D}" type="slidenum">
              <a:rPr lang="en-US" smtClean="0"/>
              <a:pPr/>
              <a:t>7</a:t>
            </a:fld>
            <a:endParaRPr lang="en-US" dirty="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8A83BD5-D70A-45B9-9D9B-49862735691D}" type="slidenum">
              <a:rPr lang="en-US" smtClean="0"/>
              <a:pPr/>
              <a:t>70</a:t>
            </a:fld>
            <a:endParaRPr lang="en-US" dirty="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8A83BD5-D70A-45B9-9D9B-49862735691D}" type="slidenum">
              <a:rPr lang="en-US" smtClean="0"/>
              <a:pPr/>
              <a:t>71</a:t>
            </a:fld>
            <a:endParaRPr lang="en-US" dirty="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8A83BD5-D70A-45B9-9D9B-49862735691D}" type="slidenum">
              <a:rPr lang="en-US" smtClean="0"/>
              <a:pPr/>
              <a:t>72</a:t>
            </a:fld>
            <a:endParaRPr lang="en-US" dirty="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8A83BD5-D70A-45B9-9D9B-49862735691D}" type="slidenum">
              <a:rPr lang="en-US" smtClean="0"/>
              <a:pPr/>
              <a:t>73</a:t>
            </a:fld>
            <a:endParaRPr lang="en-US" dirty="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8A83BD5-D70A-45B9-9D9B-49862735691D}" type="slidenum">
              <a:rPr lang="en-US" smtClean="0"/>
              <a:pPr/>
              <a:t>74</a:t>
            </a:fld>
            <a:endParaRPr lang="en-US" dirty="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8A83BD5-D70A-45B9-9D9B-49862735691D}" type="slidenum">
              <a:rPr lang="en-US" smtClean="0"/>
              <a:pPr/>
              <a:t>75</a:t>
            </a:fld>
            <a:endParaRPr lang="en-US" dirty="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8A83BD5-D70A-45B9-9D9B-49862735691D}" type="slidenum">
              <a:rPr lang="en-US" smtClean="0"/>
              <a:pPr/>
              <a:t>76</a:t>
            </a:fld>
            <a:endParaRPr lang="en-US" dirty="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8A83BD5-D70A-45B9-9D9B-49862735691D}" type="slidenum">
              <a:rPr lang="en-US" smtClean="0"/>
              <a:pPr/>
              <a:t>80</a:t>
            </a:fld>
            <a:endParaRPr lang="en-US" dirty="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8A83BD5-D70A-45B9-9D9B-49862735691D}" type="slidenum">
              <a:rPr lang="en-US" smtClean="0"/>
              <a:pPr/>
              <a:t>81</a:t>
            </a:fld>
            <a:endParaRPr lang="en-US" dirty="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8A83BD5-D70A-45B9-9D9B-49862735691D}" type="slidenum">
              <a:rPr lang="en-US" smtClean="0"/>
              <a:pPr/>
              <a:t>82</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8A83BD5-D70A-45B9-9D9B-49862735691D}" type="slidenum">
              <a:rPr lang="en-US" smtClean="0"/>
              <a:pPr/>
              <a:t>8</a:t>
            </a:fld>
            <a:endParaRPr lang="en-US" dirty="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8A83BD5-D70A-45B9-9D9B-49862735691D}" type="slidenum">
              <a:rPr lang="en-US" smtClean="0"/>
              <a:pPr/>
              <a:t>83</a:t>
            </a:fld>
            <a:endParaRPr lang="en-US" dirty="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8A83BD5-D70A-45B9-9D9B-49862735691D}" type="slidenum">
              <a:rPr lang="en-US" smtClean="0"/>
              <a:pPr/>
              <a:t>84</a:t>
            </a:fld>
            <a:endParaRPr lang="en-US" dirty="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8A83BD5-D70A-45B9-9D9B-49862735691D}" type="slidenum">
              <a:rPr lang="en-US" smtClean="0"/>
              <a:pPr/>
              <a:t>85</a:t>
            </a:fld>
            <a:endParaRPr lang="en-US" dirty="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8A83BD5-D70A-45B9-9D9B-49862735691D}" type="slidenum">
              <a:rPr lang="en-US" smtClean="0"/>
              <a:pPr/>
              <a:t>86</a:t>
            </a:fld>
            <a:endParaRPr lang="en-US" dirty="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8A83BD5-D70A-45B9-9D9B-49862735691D}" type="slidenum">
              <a:rPr lang="en-US" smtClean="0"/>
              <a:pPr/>
              <a:t>87</a:t>
            </a:fld>
            <a:endParaRPr lang="en-US" dirty="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8A83BD5-D70A-45B9-9D9B-49862735691D}" type="slidenum">
              <a:rPr lang="en-US" smtClean="0"/>
              <a:pPr/>
              <a:t>88</a:t>
            </a:fld>
            <a:endParaRPr lang="en-US" dirty="0"/>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ChangeArrowheads="1"/>
          </p:cNvSpPr>
          <p:nvPr>
            <p:ph type="hdr" sz="quarter"/>
          </p:nvPr>
        </p:nvSpPr>
        <p:spPr>
          <a:noFill/>
        </p:spPr>
        <p:txBody>
          <a:bodyPr/>
          <a:lstStyle/>
          <a:p>
            <a:pPr defTabSz="964974"/>
            <a:r>
              <a:rPr lang="en-US" dirty="0" smtClean="0"/>
              <a:t>Canadian Roofing Symposium March 31 - April 1, 2009</a:t>
            </a:r>
          </a:p>
        </p:txBody>
      </p:sp>
      <p:sp>
        <p:nvSpPr>
          <p:cNvPr id="142339" name="Rectangle 3"/>
          <p:cNvSpPr>
            <a:spLocks noGrp="1" noChangeArrowheads="1"/>
          </p:cNvSpPr>
          <p:nvPr>
            <p:ph type="dt" sz="quarter" idx="1"/>
          </p:nvPr>
        </p:nvSpPr>
        <p:spPr>
          <a:noFill/>
        </p:spPr>
        <p:txBody>
          <a:bodyPr/>
          <a:lstStyle/>
          <a:p>
            <a:pPr defTabSz="964974"/>
            <a:fld id="{7F50F03A-93F6-4F5E-A700-74E7EFE5012F}" type="datetime9">
              <a:rPr lang="en-US" smtClean="0"/>
              <a:pPr defTabSz="964974"/>
              <a:t>1/10/2014 8:42:12 AM</a:t>
            </a:fld>
            <a:endParaRPr lang="en-US" dirty="0" smtClean="0"/>
          </a:p>
        </p:txBody>
      </p:sp>
      <p:sp>
        <p:nvSpPr>
          <p:cNvPr id="142340" name="Rectangle 6"/>
          <p:cNvSpPr txBox="1">
            <a:spLocks noGrp="1" noChangeArrowheads="1"/>
          </p:cNvSpPr>
          <p:nvPr/>
        </p:nvSpPr>
        <p:spPr bwMode="auto">
          <a:xfrm>
            <a:off x="0" y="9119173"/>
            <a:ext cx="3170583" cy="480388"/>
          </a:xfrm>
          <a:prstGeom prst="rect">
            <a:avLst/>
          </a:prstGeom>
          <a:noFill/>
          <a:ln w="9525">
            <a:noFill/>
            <a:miter lim="800000"/>
            <a:headEnd/>
            <a:tailEnd/>
          </a:ln>
        </p:spPr>
        <p:txBody>
          <a:bodyPr lIns="96640" tIns="48322" rIns="96640" bIns="48322" anchor="b"/>
          <a:lstStyle/>
          <a:p>
            <a:pPr defTabSz="964974"/>
            <a:r>
              <a:rPr lang="en-US" sz="1200" dirty="0">
                <a:latin typeface="Georgia" pitchFamily="18" charset="0"/>
              </a:rPr>
              <a:t>CAC-RCI - Jan 14, 2008</a:t>
            </a:r>
          </a:p>
        </p:txBody>
      </p:sp>
      <p:sp>
        <p:nvSpPr>
          <p:cNvPr id="142341" name="Rectangle 7"/>
          <p:cNvSpPr txBox="1">
            <a:spLocks noGrp="1" noChangeArrowheads="1"/>
          </p:cNvSpPr>
          <p:nvPr/>
        </p:nvSpPr>
        <p:spPr bwMode="auto">
          <a:xfrm>
            <a:off x="4142962" y="9119173"/>
            <a:ext cx="3170583" cy="480388"/>
          </a:xfrm>
          <a:prstGeom prst="rect">
            <a:avLst/>
          </a:prstGeom>
          <a:noFill/>
          <a:ln w="9525">
            <a:noFill/>
            <a:miter lim="800000"/>
            <a:headEnd/>
            <a:tailEnd/>
          </a:ln>
        </p:spPr>
        <p:txBody>
          <a:bodyPr lIns="96640" tIns="48322" rIns="96640" bIns="48322" anchor="b"/>
          <a:lstStyle/>
          <a:p>
            <a:pPr algn="r" defTabSz="964974"/>
            <a:fld id="{EBA6AC4A-28E1-4F22-A0D4-F5A99EA20A02}" type="slidenum">
              <a:rPr lang="en-US" sz="1200">
                <a:latin typeface="Georgia" pitchFamily="18" charset="0"/>
              </a:rPr>
              <a:pPr algn="r" defTabSz="964974"/>
              <a:t>89</a:t>
            </a:fld>
            <a:endParaRPr lang="en-US" sz="1200" dirty="0">
              <a:latin typeface="Georgia" pitchFamily="18" charset="0"/>
            </a:endParaRPr>
          </a:p>
        </p:txBody>
      </p:sp>
      <p:sp>
        <p:nvSpPr>
          <p:cNvPr id="142342" name="Rectangle 2"/>
          <p:cNvSpPr>
            <a:spLocks noGrp="1" noRot="1" noChangeAspect="1" noChangeArrowheads="1" noTextEdit="1"/>
          </p:cNvSpPr>
          <p:nvPr>
            <p:ph type="sldImg"/>
          </p:nvPr>
        </p:nvSpPr>
        <p:spPr>
          <a:ln/>
        </p:spPr>
      </p:sp>
      <p:sp>
        <p:nvSpPr>
          <p:cNvPr id="142343" name="Rectangle 3"/>
          <p:cNvSpPr>
            <a:spLocks noGrp="1" noChangeArrowheads="1"/>
          </p:cNvSpPr>
          <p:nvPr>
            <p:ph type="body" idx="1"/>
          </p:nvPr>
        </p:nvSpPr>
        <p:spPr>
          <a:noFill/>
          <a:ln/>
        </p:spPr>
        <p:txBody>
          <a:bodyPr/>
          <a:lstStyle/>
          <a:p>
            <a:pPr eaLnBrk="1" hangingPunct="1"/>
            <a:endParaRPr lang="en-US" dirty="0" smtClean="0"/>
          </a:p>
        </p:txBody>
      </p:sp>
      <p:sp>
        <p:nvSpPr>
          <p:cNvPr id="142344" name="Slide Number Placeholder 7"/>
          <p:cNvSpPr>
            <a:spLocks noGrp="1"/>
          </p:cNvSpPr>
          <p:nvPr>
            <p:ph type="sldNum" sz="quarter" idx="5"/>
          </p:nvPr>
        </p:nvSpPr>
        <p:spPr>
          <a:noFill/>
        </p:spPr>
        <p:txBody>
          <a:bodyPr/>
          <a:lstStyle/>
          <a:p>
            <a:pPr defTabSz="964974"/>
            <a:fld id="{43092BD5-0796-4863-AE88-28421FE0B68C}" type="slidenum">
              <a:rPr lang="en-US" smtClean="0"/>
              <a:pPr defTabSz="964974"/>
              <a:t>89</a:t>
            </a:fld>
            <a:endParaRPr lang="en-US" dirty="0" smtClean="0"/>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ChangeArrowheads="1"/>
          </p:cNvSpPr>
          <p:nvPr>
            <p:ph type="hdr" sz="quarter"/>
          </p:nvPr>
        </p:nvSpPr>
        <p:spPr>
          <a:noFill/>
        </p:spPr>
        <p:txBody>
          <a:bodyPr/>
          <a:lstStyle/>
          <a:p>
            <a:pPr defTabSz="964974"/>
            <a:r>
              <a:rPr lang="en-US" dirty="0" smtClean="0"/>
              <a:t>Canadian Roofing Symposium March 31 - April 1, 2009</a:t>
            </a:r>
          </a:p>
        </p:txBody>
      </p:sp>
      <p:sp>
        <p:nvSpPr>
          <p:cNvPr id="143363" name="Rectangle 3"/>
          <p:cNvSpPr>
            <a:spLocks noGrp="1" noChangeArrowheads="1"/>
          </p:cNvSpPr>
          <p:nvPr>
            <p:ph type="dt" sz="quarter" idx="1"/>
          </p:nvPr>
        </p:nvSpPr>
        <p:spPr>
          <a:noFill/>
        </p:spPr>
        <p:txBody>
          <a:bodyPr/>
          <a:lstStyle/>
          <a:p>
            <a:pPr defTabSz="964974"/>
            <a:fld id="{70053616-E89F-4361-972F-2B8C09E0FBFD}" type="datetime9">
              <a:rPr lang="en-US" smtClean="0"/>
              <a:pPr defTabSz="964974"/>
              <a:t>1/10/2014 8:42:12 AM</a:t>
            </a:fld>
            <a:endParaRPr lang="en-US" dirty="0" smtClean="0"/>
          </a:p>
        </p:txBody>
      </p:sp>
      <p:sp>
        <p:nvSpPr>
          <p:cNvPr id="143364" name="Rectangle 6"/>
          <p:cNvSpPr txBox="1">
            <a:spLocks noGrp="1" noChangeArrowheads="1"/>
          </p:cNvSpPr>
          <p:nvPr/>
        </p:nvSpPr>
        <p:spPr bwMode="auto">
          <a:xfrm>
            <a:off x="0" y="9119173"/>
            <a:ext cx="3170583" cy="480388"/>
          </a:xfrm>
          <a:prstGeom prst="rect">
            <a:avLst/>
          </a:prstGeom>
          <a:noFill/>
          <a:ln w="9525">
            <a:noFill/>
            <a:miter lim="800000"/>
            <a:headEnd/>
            <a:tailEnd/>
          </a:ln>
        </p:spPr>
        <p:txBody>
          <a:bodyPr lIns="96640" tIns="48322" rIns="96640" bIns="48322" anchor="b"/>
          <a:lstStyle/>
          <a:p>
            <a:pPr defTabSz="964974"/>
            <a:r>
              <a:rPr lang="en-US" sz="1200" dirty="0">
                <a:latin typeface="Georgia" pitchFamily="18" charset="0"/>
              </a:rPr>
              <a:t>CAC-RCI - Jan 14, 2008</a:t>
            </a:r>
          </a:p>
        </p:txBody>
      </p:sp>
      <p:sp>
        <p:nvSpPr>
          <p:cNvPr id="143365" name="Rectangle 7"/>
          <p:cNvSpPr txBox="1">
            <a:spLocks noGrp="1" noChangeArrowheads="1"/>
          </p:cNvSpPr>
          <p:nvPr/>
        </p:nvSpPr>
        <p:spPr bwMode="auto">
          <a:xfrm>
            <a:off x="4142962" y="9119173"/>
            <a:ext cx="3170583" cy="480388"/>
          </a:xfrm>
          <a:prstGeom prst="rect">
            <a:avLst/>
          </a:prstGeom>
          <a:noFill/>
          <a:ln w="9525">
            <a:noFill/>
            <a:miter lim="800000"/>
            <a:headEnd/>
            <a:tailEnd/>
          </a:ln>
        </p:spPr>
        <p:txBody>
          <a:bodyPr lIns="96640" tIns="48322" rIns="96640" bIns="48322" anchor="b"/>
          <a:lstStyle/>
          <a:p>
            <a:pPr algn="r" defTabSz="964974"/>
            <a:fld id="{5468FF74-6C36-40D8-BCBE-FF077CD46AD7}" type="slidenum">
              <a:rPr lang="en-US" sz="1200">
                <a:latin typeface="Georgia" pitchFamily="18" charset="0"/>
              </a:rPr>
              <a:pPr algn="r" defTabSz="964974"/>
              <a:t>90</a:t>
            </a:fld>
            <a:endParaRPr lang="en-US" sz="1200" dirty="0">
              <a:latin typeface="Georgia" pitchFamily="18" charset="0"/>
            </a:endParaRPr>
          </a:p>
        </p:txBody>
      </p:sp>
      <p:sp>
        <p:nvSpPr>
          <p:cNvPr id="143366" name="Rectangle 2"/>
          <p:cNvSpPr>
            <a:spLocks noGrp="1" noRot="1" noChangeAspect="1" noChangeArrowheads="1" noTextEdit="1"/>
          </p:cNvSpPr>
          <p:nvPr>
            <p:ph type="sldImg"/>
          </p:nvPr>
        </p:nvSpPr>
        <p:spPr>
          <a:ln/>
        </p:spPr>
      </p:sp>
      <p:sp>
        <p:nvSpPr>
          <p:cNvPr id="143367" name="Rectangle 3"/>
          <p:cNvSpPr>
            <a:spLocks noGrp="1" noChangeArrowheads="1"/>
          </p:cNvSpPr>
          <p:nvPr>
            <p:ph type="body" idx="1"/>
          </p:nvPr>
        </p:nvSpPr>
        <p:spPr>
          <a:noFill/>
          <a:ln/>
        </p:spPr>
        <p:txBody>
          <a:bodyPr/>
          <a:lstStyle/>
          <a:p>
            <a:pPr eaLnBrk="1" hangingPunct="1"/>
            <a:endParaRPr lang="en-US" dirty="0" smtClean="0"/>
          </a:p>
        </p:txBody>
      </p:sp>
      <p:sp>
        <p:nvSpPr>
          <p:cNvPr id="143368" name="Slide Number Placeholder 7"/>
          <p:cNvSpPr>
            <a:spLocks noGrp="1"/>
          </p:cNvSpPr>
          <p:nvPr>
            <p:ph type="sldNum" sz="quarter" idx="5"/>
          </p:nvPr>
        </p:nvSpPr>
        <p:spPr>
          <a:noFill/>
        </p:spPr>
        <p:txBody>
          <a:bodyPr/>
          <a:lstStyle/>
          <a:p>
            <a:pPr defTabSz="964974"/>
            <a:fld id="{5F816E2A-9A69-4F76-8A9F-BFF733FC8883}" type="slidenum">
              <a:rPr lang="en-US" smtClean="0"/>
              <a:pPr defTabSz="964974"/>
              <a:t>90</a:t>
            </a:fld>
            <a:endParaRPr lang="en-US" dirty="0" smtClean="0"/>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ChangeArrowheads="1"/>
          </p:cNvSpPr>
          <p:nvPr>
            <p:ph type="hdr" sz="quarter"/>
          </p:nvPr>
        </p:nvSpPr>
        <p:spPr>
          <a:noFill/>
        </p:spPr>
        <p:txBody>
          <a:bodyPr/>
          <a:lstStyle/>
          <a:p>
            <a:pPr defTabSz="964974"/>
            <a:r>
              <a:rPr lang="en-US" dirty="0" smtClean="0"/>
              <a:t>Canadian Roofing Symposium March 31 - April 1, 2009</a:t>
            </a:r>
          </a:p>
        </p:txBody>
      </p:sp>
      <p:sp>
        <p:nvSpPr>
          <p:cNvPr id="144387" name="Rectangle 3"/>
          <p:cNvSpPr>
            <a:spLocks noGrp="1" noChangeArrowheads="1"/>
          </p:cNvSpPr>
          <p:nvPr>
            <p:ph type="dt" sz="quarter" idx="1"/>
          </p:nvPr>
        </p:nvSpPr>
        <p:spPr>
          <a:noFill/>
        </p:spPr>
        <p:txBody>
          <a:bodyPr/>
          <a:lstStyle/>
          <a:p>
            <a:pPr defTabSz="964974"/>
            <a:fld id="{B3DC4EF6-45DB-430B-AEAB-5C989F95AD1C}" type="datetime9">
              <a:rPr lang="en-US" smtClean="0"/>
              <a:pPr defTabSz="964974"/>
              <a:t>1/10/2014 8:42:12 AM</a:t>
            </a:fld>
            <a:endParaRPr lang="en-US" dirty="0" smtClean="0"/>
          </a:p>
        </p:txBody>
      </p:sp>
      <p:sp>
        <p:nvSpPr>
          <p:cNvPr id="144388" name="Rectangle 6"/>
          <p:cNvSpPr txBox="1">
            <a:spLocks noGrp="1" noChangeArrowheads="1"/>
          </p:cNvSpPr>
          <p:nvPr/>
        </p:nvSpPr>
        <p:spPr bwMode="auto">
          <a:xfrm>
            <a:off x="0" y="9119173"/>
            <a:ext cx="3170583" cy="480388"/>
          </a:xfrm>
          <a:prstGeom prst="rect">
            <a:avLst/>
          </a:prstGeom>
          <a:noFill/>
          <a:ln w="9525">
            <a:noFill/>
            <a:miter lim="800000"/>
            <a:headEnd/>
            <a:tailEnd/>
          </a:ln>
        </p:spPr>
        <p:txBody>
          <a:bodyPr lIns="96640" tIns="48322" rIns="96640" bIns="48322" anchor="b"/>
          <a:lstStyle/>
          <a:p>
            <a:pPr defTabSz="964974"/>
            <a:r>
              <a:rPr lang="en-US" sz="1200" dirty="0">
                <a:latin typeface="Georgia" pitchFamily="18" charset="0"/>
              </a:rPr>
              <a:t>CAC-RCI - Jan 14, 2008</a:t>
            </a:r>
          </a:p>
        </p:txBody>
      </p:sp>
      <p:sp>
        <p:nvSpPr>
          <p:cNvPr id="144389" name="Rectangle 7"/>
          <p:cNvSpPr txBox="1">
            <a:spLocks noGrp="1" noChangeArrowheads="1"/>
          </p:cNvSpPr>
          <p:nvPr/>
        </p:nvSpPr>
        <p:spPr bwMode="auto">
          <a:xfrm>
            <a:off x="4142962" y="9119173"/>
            <a:ext cx="3170583" cy="480388"/>
          </a:xfrm>
          <a:prstGeom prst="rect">
            <a:avLst/>
          </a:prstGeom>
          <a:noFill/>
          <a:ln w="9525">
            <a:noFill/>
            <a:miter lim="800000"/>
            <a:headEnd/>
            <a:tailEnd/>
          </a:ln>
        </p:spPr>
        <p:txBody>
          <a:bodyPr lIns="96640" tIns="48322" rIns="96640" bIns="48322" anchor="b"/>
          <a:lstStyle/>
          <a:p>
            <a:pPr algn="r" defTabSz="964974"/>
            <a:fld id="{838AE6F2-03AB-4BE9-8326-9D654315FA69}" type="slidenum">
              <a:rPr lang="en-US" sz="1200">
                <a:latin typeface="Georgia" pitchFamily="18" charset="0"/>
              </a:rPr>
              <a:pPr algn="r" defTabSz="964974"/>
              <a:t>91</a:t>
            </a:fld>
            <a:endParaRPr lang="en-US" sz="1200" dirty="0">
              <a:latin typeface="Georgia" pitchFamily="18" charset="0"/>
            </a:endParaRPr>
          </a:p>
        </p:txBody>
      </p:sp>
      <p:sp>
        <p:nvSpPr>
          <p:cNvPr id="144390" name="Rectangle 2"/>
          <p:cNvSpPr>
            <a:spLocks noGrp="1" noRot="1" noChangeAspect="1" noChangeArrowheads="1" noTextEdit="1"/>
          </p:cNvSpPr>
          <p:nvPr>
            <p:ph type="sldImg"/>
          </p:nvPr>
        </p:nvSpPr>
        <p:spPr>
          <a:ln/>
        </p:spPr>
      </p:sp>
      <p:sp>
        <p:nvSpPr>
          <p:cNvPr id="144391" name="Rectangle 3"/>
          <p:cNvSpPr>
            <a:spLocks noGrp="1" noChangeArrowheads="1"/>
          </p:cNvSpPr>
          <p:nvPr>
            <p:ph type="body" idx="1"/>
          </p:nvPr>
        </p:nvSpPr>
        <p:spPr>
          <a:noFill/>
          <a:ln/>
        </p:spPr>
        <p:txBody>
          <a:bodyPr/>
          <a:lstStyle/>
          <a:p>
            <a:pPr eaLnBrk="1" hangingPunct="1"/>
            <a:endParaRPr lang="en-US" dirty="0" smtClean="0"/>
          </a:p>
        </p:txBody>
      </p:sp>
      <p:sp>
        <p:nvSpPr>
          <p:cNvPr id="144392" name="Slide Number Placeholder 7"/>
          <p:cNvSpPr>
            <a:spLocks noGrp="1"/>
          </p:cNvSpPr>
          <p:nvPr>
            <p:ph type="sldNum" sz="quarter" idx="5"/>
          </p:nvPr>
        </p:nvSpPr>
        <p:spPr>
          <a:noFill/>
        </p:spPr>
        <p:txBody>
          <a:bodyPr/>
          <a:lstStyle/>
          <a:p>
            <a:pPr defTabSz="964974"/>
            <a:fld id="{3A79E4EA-9C50-496B-8064-FE4C27ADEAEE}" type="slidenum">
              <a:rPr lang="en-US" smtClean="0"/>
              <a:pPr defTabSz="964974"/>
              <a:t>91</a:t>
            </a:fld>
            <a:endParaRPr lang="en-US" dirty="0" smtClean="0"/>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ChangeArrowheads="1"/>
          </p:cNvSpPr>
          <p:nvPr>
            <p:ph type="hdr" sz="quarter"/>
          </p:nvPr>
        </p:nvSpPr>
        <p:spPr>
          <a:noFill/>
        </p:spPr>
        <p:txBody>
          <a:bodyPr/>
          <a:lstStyle/>
          <a:p>
            <a:pPr defTabSz="964974"/>
            <a:r>
              <a:rPr lang="en-US" dirty="0" smtClean="0"/>
              <a:t>Canadian Roofing Symposium March 31 - April 1, 2009</a:t>
            </a:r>
          </a:p>
        </p:txBody>
      </p:sp>
      <p:sp>
        <p:nvSpPr>
          <p:cNvPr id="129027" name="Rectangle 3"/>
          <p:cNvSpPr txBox="1">
            <a:spLocks noGrp="1" noChangeArrowheads="1"/>
          </p:cNvSpPr>
          <p:nvPr/>
        </p:nvSpPr>
        <p:spPr bwMode="auto">
          <a:xfrm>
            <a:off x="4142962" y="0"/>
            <a:ext cx="3170583" cy="480388"/>
          </a:xfrm>
          <a:prstGeom prst="rect">
            <a:avLst/>
          </a:prstGeom>
          <a:noFill/>
          <a:ln w="9525">
            <a:noFill/>
            <a:miter lim="800000"/>
            <a:headEnd/>
            <a:tailEnd/>
          </a:ln>
        </p:spPr>
        <p:txBody>
          <a:bodyPr lIns="96640" tIns="48322" rIns="96640" bIns="48322"/>
          <a:lstStyle/>
          <a:p>
            <a:pPr algn="r" defTabSz="964974"/>
            <a:fld id="{6DD13AEE-DA05-474A-B2EA-BFC91AACFFF8}" type="datetime9">
              <a:rPr lang="en-US" sz="1200">
                <a:latin typeface="Georgia" pitchFamily="18" charset="0"/>
              </a:rPr>
              <a:pPr algn="r" defTabSz="964974"/>
              <a:t>1/10/2014 8:42:12 AM</a:t>
            </a:fld>
            <a:endParaRPr lang="en-US" sz="1200" dirty="0">
              <a:latin typeface="Georgia" pitchFamily="18" charset="0"/>
            </a:endParaRPr>
          </a:p>
        </p:txBody>
      </p:sp>
      <p:sp>
        <p:nvSpPr>
          <p:cNvPr id="129028" name="Rectangle 6"/>
          <p:cNvSpPr txBox="1">
            <a:spLocks noGrp="1" noChangeArrowheads="1"/>
          </p:cNvSpPr>
          <p:nvPr/>
        </p:nvSpPr>
        <p:spPr bwMode="auto">
          <a:xfrm>
            <a:off x="0" y="9119173"/>
            <a:ext cx="3170583" cy="480388"/>
          </a:xfrm>
          <a:prstGeom prst="rect">
            <a:avLst/>
          </a:prstGeom>
          <a:noFill/>
          <a:ln w="9525">
            <a:noFill/>
            <a:miter lim="800000"/>
            <a:headEnd/>
            <a:tailEnd/>
          </a:ln>
        </p:spPr>
        <p:txBody>
          <a:bodyPr lIns="96640" tIns="48322" rIns="96640" bIns="48322" anchor="b"/>
          <a:lstStyle/>
          <a:p>
            <a:pPr defTabSz="964974"/>
            <a:r>
              <a:rPr lang="en-US" sz="1200" dirty="0">
                <a:latin typeface="Georgia" pitchFamily="18" charset="0"/>
              </a:rPr>
              <a:t>CAC-RCI - Jan 14, 2008</a:t>
            </a:r>
          </a:p>
        </p:txBody>
      </p:sp>
      <p:sp>
        <p:nvSpPr>
          <p:cNvPr id="129029" name="Rectangle 7"/>
          <p:cNvSpPr txBox="1">
            <a:spLocks noGrp="1" noChangeArrowheads="1"/>
          </p:cNvSpPr>
          <p:nvPr/>
        </p:nvSpPr>
        <p:spPr bwMode="auto">
          <a:xfrm>
            <a:off x="4142962" y="9119173"/>
            <a:ext cx="3170583" cy="480388"/>
          </a:xfrm>
          <a:prstGeom prst="rect">
            <a:avLst/>
          </a:prstGeom>
          <a:noFill/>
          <a:ln w="9525">
            <a:noFill/>
            <a:miter lim="800000"/>
            <a:headEnd/>
            <a:tailEnd/>
          </a:ln>
        </p:spPr>
        <p:txBody>
          <a:bodyPr lIns="96640" tIns="48322" rIns="96640" bIns="48322" anchor="b"/>
          <a:lstStyle/>
          <a:p>
            <a:pPr algn="r" defTabSz="964974"/>
            <a:fld id="{0ADB797C-E66B-4C6E-A7F8-5469D48C95D2}" type="slidenum">
              <a:rPr lang="en-US" sz="1200">
                <a:latin typeface="Georgia" pitchFamily="18" charset="0"/>
              </a:rPr>
              <a:pPr algn="r" defTabSz="964974"/>
              <a:t>92</a:t>
            </a:fld>
            <a:endParaRPr lang="en-US" sz="1200" dirty="0">
              <a:latin typeface="Georgia" pitchFamily="18" charset="0"/>
            </a:endParaRPr>
          </a:p>
        </p:txBody>
      </p:sp>
      <p:sp>
        <p:nvSpPr>
          <p:cNvPr id="129030" name="Rectangle 2"/>
          <p:cNvSpPr>
            <a:spLocks noGrp="1" noRot="1" noChangeAspect="1" noChangeArrowheads="1" noTextEdit="1"/>
          </p:cNvSpPr>
          <p:nvPr>
            <p:ph type="sldImg"/>
          </p:nvPr>
        </p:nvSpPr>
        <p:spPr>
          <a:ln/>
        </p:spPr>
      </p:sp>
      <p:sp>
        <p:nvSpPr>
          <p:cNvPr id="129031" name="Rectangle 3"/>
          <p:cNvSpPr>
            <a:spLocks noGrp="1" noChangeArrowheads="1"/>
          </p:cNvSpPr>
          <p:nvPr>
            <p:ph type="body" idx="1"/>
          </p:nvPr>
        </p:nvSpPr>
        <p:spPr>
          <a:noFill/>
          <a:ln/>
        </p:spPr>
        <p:txBody>
          <a:bodyPr/>
          <a:lstStyle/>
          <a:p>
            <a:endParaRPr lang="en-US" dirty="0" smtClean="0"/>
          </a:p>
        </p:txBody>
      </p:sp>
      <p:sp>
        <p:nvSpPr>
          <p:cNvPr id="129032" name="Slide Number Placeholder 7"/>
          <p:cNvSpPr>
            <a:spLocks noGrp="1"/>
          </p:cNvSpPr>
          <p:nvPr>
            <p:ph type="sldNum" sz="quarter" idx="5"/>
          </p:nvPr>
        </p:nvSpPr>
        <p:spPr>
          <a:noFill/>
        </p:spPr>
        <p:txBody>
          <a:bodyPr/>
          <a:lstStyle/>
          <a:p>
            <a:pPr defTabSz="964974"/>
            <a:fld id="{B1810344-F167-4F7E-AF6E-EECF5433770E}" type="slidenum">
              <a:rPr lang="en-US" smtClean="0"/>
              <a:pPr defTabSz="964974"/>
              <a:t>92</a:t>
            </a:fld>
            <a:endParaRPr lang="en-US" dirty="0"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8A83BD5-D70A-45B9-9D9B-49862735691D}" type="slidenum">
              <a:rPr lang="en-US" smtClean="0"/>
              <a:pPr/>
              <a:t>9</a:t>
            </a:fld>
            <a:endParaRPr lang="en-US" dirty="0"/>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ChangeArrowheads="1"/>
          </p:cNvSpPr>
          <p:nvPr>
            <p:ph type="hdr" sz="quarter"/>
          </p:nvPr>
        </p:nvSpPr>
        <p:spPr>
          <a:noFill/>
        </p:spPr>
        <p:txBody>
          <a:bodyPr/>
          <a:lstStyle/>
          <a:p>
            <a:pPr defTabSz="964974"/>
            <a:r>
              <a:rPr lang="en-US" dirty="0" smtClean="0"/>
              <a:t>Canadian Roofing Symposium March 31 - April 1, 2009</a:t>
            </a:r>
          </a:p>
        </p:txBody>
      </p:sp>
      <p:sp>
        <p:nvSpPr>
          <p:cNvPr id="130051" name="Rectangle 3"/>
          <p:cNvSpPr txBox="1">
            <a:spLocks noGrp="1" noChangeArrowheads="1"/>
          </p:cNvSpPr>
          <p:nvPr/>
        </p:nvSpPr>
        <p:spPr bwMode="auto">
          <a:xfrm>
            <a:off x="4142962" y="0"/>
            <a:ext cx="3170583" cy="480388"/>
          </a:xfrm>
          <a:prstGeom prst="rect">
            <a:avLst/>
          </a:prstGeom>
          <a:noFill/>
          <a:ln w="9525">
            <a:noFill/>
            <a:miter lim="800000"/>
            <a:headEnd/>
            <a:tailEnd/>
          </a:ln>
        </p:spPr>
        <p:txBody>
          <a:bodyPr lIns="96640" tIns="48322" rIns="96640" bIns="48322"/>
          <a:lstStyle/>
          <a:p>
            <a:pPr algn="r" defTabSz="964974"/>
            <a:fld id="{DA69C64F-4622-4E5D-BFA6-50A58243FFD5}" type="datetime9">
              <a:rPr lang="en-US" sz="1200">
                <a:latin typeface="Georgia" pitchFamily="18" charset="0"/>
              </a:rPr>
              <a:pPr algn="r" defTabSz="964974"/>
              <a:t>1/10/2014 8:42:12 AM</a:t>
            </a:fld>
            <a:endParaRPr lang="en-US" sz="1200" dirty="0">
              <a:latin typeface="Georgia" pitchFamily="18" charset="0"/>
            </a:endParaRPr>
          </a:p>
        </p:txBody>
      </p:sp>
      <p:sp>
        <p:nvSpPr>
          <p:cNvPr id="130052" name="Rectangle 6"/>
          <p:cNvSpPr txBox="1">
            <a:spLocks noGrp="1" noChangeArrowheads="1"/>
          </p:cNvSpPr>
          <p:nvPr/>
        </p:nvSpPr>
        <p:spPr bwMode="auto">
          <a:xfrm>
            <a:off x="0" y="9119173"/>
            <a:ext cx="3170583" cy="480388"/>
          </a:xfrm>
          <a:prstGeom prst="rect">
            <a:avLst/>
          </a:prstGeom>
          <a:noFill/>
          <a:ln w="9525">
            <a:noFill/>
            <a:miter lim="800000"/>
            <a:headEnd/>
            <a:tailEnd/>
          </a:ln>
        </p:spPr>
        <p:txBody>
          <a:bodyPr lIns="96640" tIns="48322" rIns="96640" bIns="48322" anchor="b"/>
          <a:lstStyle/>
          <a:p>
            <a:pPr defTabSz="964974"/>
            <a:r>
              <a:rPr lang="en-US" sz="1200" dirty="0">
                <a:latin typeface="Georgia" pitchFamily="18" charset="0"/>
              </a:rPr>
              <a:t>CAC-RCI - Jan 14, 2008</a:t>
            </a:r>
          </a:p>
        </p:txBody>
      </p:sp>
      <p:sp>
        <p:nvSpPr>
          <p:cNvPr id="130053" name="Rectangle 7"/>
          <p:cNvSpPr txBox="1">
            <a:spLocks noGrp="1" noChangeArrowheads="1"/>
          </p:cNvSpPr>
          <p:nvPr/>
        </p:nvSpPr>
        <p:spPr bwMode="auto">
          <a:xfrm>
            <a:off x="4142962" y="9119173"/>
            <a:ext cx="3170583" cy="480388"/>
          </a:xfrm>
          <a:prstGeom prst="rect">
            <a:avLst/>
          </a:prstGeom>
          <a:noFill/>
          <a:ln w="9525">
            <a:noFill/>
            <a:miter lim="800000"/>
            <a:headEnd/>
            <a:tailEnd/>
          </a:ln>
        </p:spPr>
        <p:txBody>
          <a:bodyPr lIns="96640" tIns="48322" rIns="96640" bIns="48322" anchor="b"/>
          <a:lstStyle/>
          <a:p>
            <a:pPr algn="r" defTabSz="964974"/>
            <a:fld id="{080BFC99-BDE1-4C28-8A7A-2A5EA2A19642}" type="slidenum">
              <a:rPr lang="en-US" sz="1200">
                <a:latin typeface="Georgia" pitchFamily="18" charset="0"/>
              </a:rPr>
              <a:pPr algn="r" defTabSz="964974"/>
              <a:t>93</a:t>
            </a:fld>
            <a:endParaRPr lang="en-US" sz="1200" dirty="0">
              <a:latin typeface="Georgia" pitchFamily="18" charset="0"/>
            </a:endParaRPr>
          </a:p>
        </p:txBody>
      </p:sp>
      <p:sp>
        <p:nvSpPr>
          <p:cNvPr id="130054" name="Rectangle 2"/>
          <p:cNvSpPr>
            <a:spLocks noGrp="1" noRot="1" noChangeAspect="1" noChangeArrowheads="1" noTextEdit="1"/>
          </p:cNvSpPr>
          <p:nvPr>
            <p:ph type="sldImg"/>
          </p:nvPr>
        </p:nvSpPr>
        <p:spPr>
          <a:ln/>
        </p:spPr>
      </p:sp>
      <p:sp>
        <p:nvSpPr>
          <p:cNvPr id="130055" name="Rectangle 3"/>
          <p:cNvSpPr>
            <a:spLocks noGrp="1" noChangeArrowheads="1"/>
          </p:cNvSpPr>
          <p:nvPr>
            <p:ph type="body" idx="1"/>
          </p:nvPr>
        </p:nvSpPr>
        <p:spPr>
          <a:noFill/>
          <a:ln/>
        </p:spPr>
        <p:txBody>
          <a:bodyPr/>
          <a:lstStyle/>
          <a:p>
            <a:endParaRPr lang="en-US" dirty="0" smtClean="0"/>
          </a:p>
        </p:txBody>
      </p:sp>
      <p:sp>
        <p:nvSpPr>
          <p:cNvPr id="130056" name="Slide Number Placeholder 7"/>
          <p:cNvSpPr>
            <a:spLocks noGrp="1"/>
          </p:cNvSpPr>
          <p:nvPr>
            <p:ph type="sldNum" sz="quarter" idx="5"/>
          </p:nvPr>
        </p:nvSpPr>
        <p:spPr>
          <a:noFill/>
        </p:spPr>
        <p:txBody>
          <a:bodyPr/>
          <a:lstStyle/>
          <a:p>
            <a:pPr defTabSz="964974"/>
            <a:fld id="{98688A2D-ED8F-4D38-8816-2D6E4ECBA778}" type="slidenum">
              <a:rPr lang="en-US" smtClean="0"/>
              <a:pPr defTabSz="964974"/>
              <a:t>93</a:t>
            </a:fld>
            <a:endParaRPr lang="en-US" dirty="0" smtClean="0"/>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8A83BD5-D70A-45B9-9D9B-49862735691D}" type="slidenum">
              <a:rPr lang="en-US" smtClean="0"/>
              <a:pPr/>
              <a:t>94</a:t>
            </a:fld>
            <a:endParaRPr lang="en-US" dirty="0"/>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8A83BD5-D70A-45B9-9D9B-49862735691D}" type="slidenum">
              <a:rPr lang="en-US" smtClean="0"/>
              <a:pPr/>
              <a:t>95</a:t>
            </a:fld>
            <a:endParaRPr lang="en-US" dirty="0"/>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8A83BD5-D70A-45B9-9D9B-49862735691D}" type="slidenum">
              <a:rPr lang="en-US" smtClean="0"/>
              <a:pPr/>
              <a:t>96</a:t>
            </a:fld>
            <a:endParaRPr lang="en-US" dirty="0"/>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8A83BD5-D70A-45B9-9D9B-49862735691D}" type="slidenum">
              <a:rPr lang="en-US" smtClean="0"/>
              <a:pPr/>
              <a:t>97</a:t>
            </a:fld>
            <a:endParaRPr lang="en-US" dirty="0"/>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8A83BD5-D70A-45B9-9D9B-49862735691D}" type="slidenum">
              <a:rPr lang="en-US" smtClean="0"/>
              <a:pPr/>
              <a:t>98</a:t>
            </a:fld>
            <a:endParaRPr lang="en-US" dirty="0"/>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type="hdr" sz="quarter"/>
          </p:nvPr>
        </p:nvSpPr>
        <p:spPr>
          <a:noFill/>
        </p:spPr>
        <p:txBody>
          <a:bodyPr/>
          <a:lstStyle/>
          <a:p>
            <a:pPr defTabSz="964974"/>
            <a:r>
              <a:rPr lang="en-US" dirty="0" smtClean="0"/>
              <a:t>Canadian Roofing Symposium March 31 - April 1, 2009</a:t>
            </a:r>
          </a:p>
        </p:txBody>
      </p:sp>
      <p:sp>
        <p:nvSpPr>
          <p:cNvPr id="136195" name="Rectangle 2"/>
          <p:cNvSpPr>
            <a:spLocks noGrp="1" noRot="1" noChangeAspect="1" noChangeArrowheads="1" noTextEdit="1"/>
          </p:cNvSpPr>
          <p:nvPr>
            <p:ph type="sldImg"/>
          </p:nvPr>
        </p:nvSpPr>
        <p:spPr>
          <a:ln/>
        </p:spPr>
      </p:sp>
      <p:sp>
        <p:nvSpPr>
          <p:cNvPr id="136196" name="Rectangle 3"/>
          <p:cNvSpPr>
            <a:spLocks noGrp="1" noChangeArrowheads="1"/>
          </p:cNvSpPr>
          <p:nvPr>
            <p:ph type="body" idx="1"/>
          </p:nvPr>
        </p:nvSpPr>
        <p:spPr>
          <a:noFill/>
          <a:ln/>
        </p:spPr>
        <p:txBody>
          <a:bodyPr/>
          <a:lstStyle/>
          <a:p>
            <a:endParaRPr lang="en-US" dirty="0" smtClean="0"/>
          </a:p>
        </p:txBody>
      </p:sp>
      <p:sp>
        <p:nvSpPr>
          <p:cNvPr id="136197" name="Slide Number Placeholder 4"/>
          <p:cNvSpPr>
            <a:spLocks noGrp="1"/>
          </p:cNvSpPr>
          <p:nvPr>
            <p:ph type="sldNum" sz="quarter" idx="5"/>
          </p:nvPr>
        </p:nvSpPr>
        <p:spPr>
          <a:noFill/>
        </p:spPr>
        <p:txBody>
          <a:bodyPr/>
          <a:lstStyle/>
          <a:p>
            <a:pPr defTabSz="964974"/>
            <a:fld id="{BD74DC1B-8A07-4ECE-8343-DC726001D0BB}" type="slidenum">
              <a:rPr lang="en-US" smtClean="0"/>
              <a:pPr defTabSz="964974"/>
              <a:t>99</a:t>
            </a:fld>
            <a:endParaRPr lang="en-US" dirty="0" smtClean="0"/>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ChangeArrowheads="1"/>
          </p:cNvSpPr>
          <p:nvPr>
            <p:ph type="hdr" sz="quarter"/>
          </p:nvPr>
        </p:nvSpPr>
        <p:spPr>
          <a:noFill/>
        </p:spPr>
        <p:txBody>
          <a:bodyPr/>
          <a:lstStyle/>
          <a:p>
            <a:pPr defTabSz="964974"/>
            <a:r>
              <a:rPr lang="en-US" dirty="0" smtClean="0"/>
              <a:t>Canadian Roofing Symposium March 31 - April 1, 2009</a:t>
            </a:r>
          </a:p>
        </p:txBody>
      </p:sp>
      <p:sp>
        <p:nvSpPr>
          <p:cNvPr id="137219" name="Rectangle 2"/>
          <p:cNvSpPr>
            <a:spLocks noGrp="1" noRot="1" noChangeAspect="1" noChangeArrowheads="1" noTextEdit="1"/>
          </p:cNvSpPr>
          <p:nvPr>
            <p:ph type="sldImg"/>
          </p:nvPr>
        </p:nvSpPr>
        <p:spPr>
          <a:ln/>
        </p:spPr>
      </p:sp>
      <p:sp>
        <p:nvSpPr>
          <p:cNvPr id="137220" name="Rectangle 3"/>
          <p:cNvSpPr>
            <a:spLocks noGrp="1" noChangeArrowheads="1"/>
          </p:cNvSpPr>
          <p:nvPr>
            <p:ph type="body" idx="1"/>
          </p:nvPr>
        </p:nvSpPr>
        <p:spPr>
          <a:noFill/>
          <a:ln/>
        </p:spPr>
        <p:txBody>
          <a:bodyPr/>
          <a:lstStyle/>
          <a:p>
            <a:endParaRPr lang="en-US" dirty="0" smtClean="0"/>
          </a:p>
        </p:txBody>
      </p:sp>
      <p:sp>
        <p:nvSpPr>
          <p:cNvPr id="137221" name="Slide Number Placeholder 4"/>
          <p:cNvSpPr>
            <a:spLocks noGrp="1"/>
          </p:cNvSpPr>
          <p:nvPr>
            <p:ph type="sldNum" sz="quarter" idx="5"/>
          </p:nvPr>
        </p:nvSpPr>
        <p:spPr>
          <a:noFill/>
        </p:spPr>
        <p:txBody>
          <a:bodyPr/>
          <a:lstStyle/>
          <a:p>
            <a:pPr defTabSz="964974"/>
            <a:fld id="{093525FC-521F-48D7-8D1D-C70449600A36}" type="slidenum">
              <a:rPr lang="en-US" smtClean="0"/>
              <a:pPr defTabSz="964974"/>
              <a:t>100</a:t>
            </a:fld>
            <a:endParaRPr lang="en-US" dirty="0" smtClean="0"/>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ChangeArrowheads="1"/>
          </p:cNvSpPr>
          <p:nvPr>
            <p:ph type="hdr" sz="quarter"/>
          </p:nvPr>
        </p:nvSpPr>
        <p:spPr>
          <a:noFill/>
        </p:spPr>
        <p:txBody>
          <a:bodyPr/>
          <a:lstStyle/>
          <a:p>
            <a:pPr defTabSz="964974"/>
            <a:r>
              <a:rPr lang="en-US" dirty="0" smtClean="0"/>
              <a:t>Canadian Roofing Symposium March 31 - April 1, 2009</a:t>
            </a:r>
          </a:p>
        </p:txBody>
      </p:sp>
      <p:sp>
        <p:nvSpPr>
          <p:cNvPr id="138243" name="Rectangle 2"/>
          <p:cNvSpPr>
            <a:spLocks noGrp="1" noRot="1" noChangeAspect="1" noChangeArrowheads="1" noTextEdit="1"/>
          </p:cNvSpPr>
          <p:nvPr>
            <p:ph type="sldImg"/>
          </p:nvPr>
        </p:nvSpPr>
        <p:spPr>
          <a:ln/>
        </p:spPr>
      </p:sp>
      <p:sp>
        <p:nvSpPr>
          <p:cNvPr id="138244" name="Rectangle 3"/>
          <p:cNvSpPr>
            <a:spLocks noGrp="1" noChangeArrowheads="1"/>
          </p:cNvSpPr>
          <p:nvPr>
            <p:ph type="body" idx="1"/>
          </p:nvPr>
        </p:nvSpPr>
        <p:spPr>
          <a:noFill/>
          <a:ln/>
        </p:spPr>
        <p:txBody>
          <a:bodyPr/>
          <a:lstStyle/>
          <a:p>
            <a:endParaRPr lang="en-US" dirty="0" smtClean="0"/>
          </a:p>
        </p:txBody>
      </p:sp>
      <p:sp>
        <p:nvSpPr>
          <p:cNvPr id="138245" name="Slide Number Placeholder 4"/>
          <p:cNvSpPr>
            <a:spLocks noGrp="1"/>
          </p:cNvSpPr>
          <p:nvPr>
            <p:ph type="sldNum" sz="quarter" idx="5"/>
          </p:nvPr>
        </p:nvSpPr>
        <p:spPr>
          <a:noFill/>
        </p:spPr>
        <p:txBody>
          <a:bodyPr/>
          <a:lstStyle/>
          <a:p>
            <a:pPr defTabSz="964974"/>
            <a:fld id="{EE2654FB-ECAF-44E8-8242-93F30D771B38}" type="slidenum">
              <a:rPr lang="en-US" smtClean="0"/>
              <a:pPr defTabSz="964974"/>
              <a:t>101</a:t>
            </a:fld>
            <a:endParaRPr lang="en-US" dirty="0" smtClean="0"/>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ChangeArrowheads="1"/>
          </p:cNvSpPr>
          <p:nvPr>
            <p:ph type="hdr" sz="quarter"/>
          </p:nvPr>
        </p:nvSpPr>
        <p:spPr>
          <a:noFill/>
        </p:spPr>
        <p:txBody>
          <a:bodyPr/>
          <a:lstStyle/>
          <a:p>
            <a:pPr defTabSz="964974"/>
            <a:r>
              <a:rPr lang="en-US" dirty="0" smtClean="0"/>
              <a:t>Canadian Roofing Symposium March 31 - April 1, 2009</a:t>
            </a:r>
          </a:p>
        </p:txBody>
      </p:sp>
      <p:sp>
        <p:nvSpPr>
          <p:cNvPr id="139267" name="Rectangle 2"/>
          <p:cNvSpPr>
            <a:spLocks noGrp="1" noRot="1" noChangeAspect="1" noChangeArrowheads="1" noTextEdit="1"/>
          </p:cNvSpPr>
          <p:nvPr>
            <p:ph type="sldImg"/>
          </p:nvPr>
        </p:nvSpPr>
        <p:spPr>
          <a:ln/>
        </p:spPr>
      </p:sp>
      <p:sp>
        <p:nvSpPr>
          <p:cNvPr id="139268" name="Rectangle 3"/>
          <p:cNvSpPr>
            <a:spLocks noGrp="1" noChangeArrowheads="1"/>
          </p:cNvSpPr>
          <p:nvPr>
            <p:ph type="body" idx="1"/>
          </p:nvPr>
        </p:nvSpPr>
        <p:spPr>
          <a:noFill/>
          <a:ln/>
        </p:spPr>
        <p:txBody>
          <a:bodyPr/>
          <a:lstStyle/>
          <a:p>
            <a:endParaRPr lang="en-US" dirty="0" smtClean="0"/>
          </a:p>
        </p:txBody>
      </p:sp>
      <p:sp>
        <p:nvSpPr>
          <p:cNvPr id="139269" name="Slide Number Placeholder 4"/>
          <p:cNvSpPr>
            <a:spLocks noGrp="1"/>
          </p:cNvSpPr>
          <p:nvPr>
            <p:ph type="sldNum" sz="quarter" idx="5"/>
          </p:nvPr>
        </p:nvSpPr>
        <p:spPr>
          <a:noFill/>
        </p:spPr>
        <p:txBody>
          <a:bodyPr/>
          <a:lstStyle/>
          <a:p>
            <a:pPr defTabSz="964974"/>
            <a:fld id="{76761009-7422-4B26-9EE9-778EB68E85C0}" type="slidenum">
              <a:rPr lang="en-US" smtClean="0"/>
              <a:pPr defTabSz="964974"/>
              <a:t>102</a:t>
            </a:fld>
            <a:endParaRPr lang="en-US" dirty="0"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B68B240-0FE0-4FBB-A02E-3D6469EB2745}" type="datetimeFigureOut">
              <a:rPr lang="en-US" smtClean="0"/>
              <a:pPr/>
              <a:t>1/10/2014</a:t>
            </a:fld>
            <a:endParaRPr lang="en-US" dirty="0"/>
          </a:p>
        </p:txBody>
      </p:sp>
      <p:sp>
        <p:nvSpPr>
          <p:cNvPr id="5" name="Footer Placeholder 4"/>
          <p:cNvSpPr>
            <a:spLocks noGrp="1"/>
          </p:cNvSpPr>
          <p:nvPr>
            <p:ph type="ftr" sz="quarter" idx="11"/>
          </p:nvPr>
        </p:nvSpPr>
        <p:spPr>
          <a:xfrm>
            <a:off x="0" y="5943600"/>
            <a:ext cx="9144000" cy="77787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1CB6B5CF-72D7-4553-B929-7F362FF6D6F9}" type="slidenum">
              <a:rPr lang="en-US" smtClean="0"/>
              <a:pPr/>
              <a:t>‹#›</a:t>
            </a:fld>
            <a:endParaRPr lang="en-US" dirty="0"/>
          </a:p>
        </p:txBody>
      </p:sp>
    </p:spTree>
  </p:cSld>
  <p:clrMapOvr>
    <a:masterClrMapping/>
  </p:clrMapOvr>
  <p:transition>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B68B240-0FE0-4FBB-A02E-3D6469EB2745}" type="datetimeFigureOut">
              <a:rPr lang="en-US" smtClean="0"/>
              <a:pPr/>
              <a:t>1/10/2014</a:t>
            </a:fld>
            <a:endParaRPr lang="en-US" dirty="0"/>
          </a:p>
        </p:txBody>
      </p:sp>
      <p:sp>
        <p:nvSpPr>
          <p:cNvPr id="5" name="Footer Placeholder 4"/>
          <p:cNvSpPr>
            <a:spLocks noGrp="1"/>
          </p:cNvSpPr>
          <p:nvPr>
            <p:ph type="ftr" sz="quarter" idx="11"/>
          </p:nvPr>
        </p:nvSpPr>
        <p:spPr>
          <a:xfrm>
            <a:off x="0" y="5943600"/>
            <a:ext cx="9144000" cy="77787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1CB6B5CF-72D7-4553-B929-7F362FF6D6F9}" type="slidenum">
              <a:rPr lang="en-US" smtClean="0"/>
              <a:pPr/>
              <a:t>‹#›</a:t>
            </a:fld>
            <a:endParaRPr lang="en-US" dirty="0"/>
          </a:p>
        </p:txBody>
      </p:sp>
    </p:spTree>
  </p:cSld>
  <p:clrMapOvr>
    <a:masterClrMapping/>
  </p:clrMapOvr>
  <p:transition>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B68B240-0FE0-4FBB-A02E-3D6469EB2745}" type="datetimeFigureOut">
              <a:rPr lang="en-US" smtClean="0"/>
              <a:pPr/>
              <a:t>1/10/2014</a:t>
            </a:fld>
            <a:endParaRPr lang="en-US" dirty="0"/>
          </a:p>
        </p:txBody>
      </p:sp>
      <p:sp>
        <p:nvSpPr>
          <p:cNvPr id="5" name="Footer Placeholder 4"/>
          <p:cNvSpPr>
            <a:spLocks noGrp="1"/>
          </p:cNvSpPr>
          <p:nvPr>
            <p:ph type="ftr" sz="quarter" idx="11"/>
          </p:nvPr>
        </p:nvSpPr>
        <p:spPr>
          <a:xfrm>
            <a:off x="0" y="5943600"/>
            <a:ext cx="9144000" cy="77787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1CB6B5CF-72D7-4553-B929-7F362FF6D6F9}" type="slidenum">
              <a:rPr lang="en-US" smtClean="0"/>
              <a:pPr/>
              <a:t>‹#›</a:t>
            </a:fld>
            <a:endParaRPr lang="en-US" dirty="0"/>
          </a:p>
        </p:txBody>
      </p:sp>
    </p:spTree>
  </p:cSld>
  <p:clrMapOvr>
    <a:masterClrMapping/>
  </p:clrMapOvr>
  <p:transition>
    <p:wipe dir="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762000"/>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lumMod val="75000"/>
                  </a:schemeClr>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buSzPct val="100000"/>
              <a:buFont typeface="Wingdings" pitchFamily="2" charset="2"/>
              <a:buChar char="v"/>
              <a:defRPr/>
            </a:lvl1pPr>
            <a:lvl2pPr>
              <a:buSzPct val="140000"/>
              <a:buFont typeface="Wingdings" pitchFamily="2" charset="2"/>
              <a:buChar char="§"/>
              <a:defRPr/>
            </a:lvl2pPr>
            <a:lvl3pPr>
              <a:buClr>
                <a:schemeClr val="tx2">
                  <a:lumMod val="75000"/>
                </a:schemeClr>
              </a:buClr>
              <a:buSzPct val="120000"/>
              <a:buFont typeface="Wingdings" pitchFamily="2" charset="2"/>
              <a:buChar char="§"/>
              <a:defRPr/>
            </a:lvl3pPr>
            <a:lvl4pPr marL="1828800" indent="-457200">
              <a:buClr>
                <a:schemeClr val="tx2">
                  <a:lumMod val="75000"/>
                </a:schemeClr>
              </a:buClr>
              <a:buFont typeface="Arial" pitchFamily="34" charset="0"/>
              <a:buChar char="•"/>
              <a:defRPr/>
            </a:lvl4pPr>
            <a:lvl5pPr>
              <a:buClr>
                <a:schemeClr val="tx2">
                  <a:lumMod val="50000"/>
                </a:schemeClr>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4B68B240-0FE0-4FBB-A02E-3D6469EB2745}" type="datetimeFigureOut">
              <a:rPr lang="en-US" smtClean="0"/>
              <a:pPr/>
              <a:t>1/10/2014</a:t>
            </a:fld>
            <a:endParaRPr lang="en-US" dirty="0"/>
          </a:p>
        </p:txBody>
      </p:sp>
      <p:sp>
        <p:nvSpPr>
          <p:cNvPr id="5" name="Footer Placeholder 4"/>
          <p:cNvSpPr>
            <a:spLocks noGrp="1"/>
          </p:cNvSpPr>
          <p:nvPr>
            <p:ph type="ftr" sz="quarter" idx="11"/>
          </p:nvPr>
        </p:nvSpPr>
        <p:spPr>
          <a:xfrm>
            <a:off x="0" y="5943600"/>
            <a:ext cx="9144000" cy="77787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1CB6B5CF-72D7-4553-B929-7F362FF6D6F9}" type="slidenum">
              <a:rPr lang="en-US" smtClean="0"/>
              <a:pPr/>
              <a:t>‹#›</a:t>
            </a:fld>
            <a:endParaRPr lang="en-US" dirty="0"/>
          </a:p>
        </p:txBody>
      </p:sp>
    </p:spTree>
  </p:cSld>
  <p:clrMapOvr>
    <a:masterClrMapping/>
  </p:clrMapOvr>
  <p:transition>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B68B240-0FE0-4FBB-A02E-3D6469EB2745}" type="datetimeFigureOut">
              <a:rPr lang="en-US" smtClean="0"/>
              <a:pPr/>
              <a:t>1/10/2014</a:t>
            </a:fld>
            <a:endParaRPr lang="en-US" dirty="0"/>
          </a:p>
        </p:txBody>
      </p:sp>
      <p:sp>
        <p:nvSpPr>
          <p:cNvPr id="5" name="Footer Placeholder 4"/>
          <p:cNvSpPr>
            <a:spLocks noGrp="1"/>
          </p:cNvSpPr>
          <p:nvPr>
            <p:ph type="ftr" sz="quarter" idx="11"/>
          </p:nvPr>
        </p:nvSpPr>
        <p:spPr>
          <a:xfrm>
            <a:off x="0" y="5943600"/>
            <a:ext cx="9144000" cy="77787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1CB6B5CF-72D7-4553-B929-7F362FF6D6F9}" type="slidenum">
              <a:rPr lang="en-US" smtClean="0"/>
              <a:pPr/>
              <a:t>‹#›</a:t>
            </a:fld>
            <a:endParaRPr lang="en-US" dirty="0"/>
          </a:p>
        </p:txBody>
      </p:sp>
    </p:spTree>
  </p:cSld>
  <p:clrMapOvr>
    <a:masterClrMapping/>
  </p:clrMapOvr>
  <p:transition>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B68B240-0FE0-4FBB-A02E-3D6469EB2745}" type="datetimeFigureOut">
              <a:rPr lang="en-US" smtClean="0"/>
              <a:pPr/>
              <a:t>1/10/2014</a:t>
            </a:fld>
            <a:endParaRPr lang="en-US" dirty="0"/>
          </a:p>
        </p:txBody>
      </p:sp>
      <p:sp>
        <p:nvSpPr>
          <p:cNvPr id="6" name="Footer Placeholder 5"/>
          <p:cNvSpPr>
            <a:spLocks noGrp="1"/>
          </p:cNvSpPr>
          <p:nvPr>
            <p:ph type="ftr" sz="quarter" idx="11"/>
          </p:nvPr>
        </p:nvSpPr>
        <p:spPr>
          <a:xfrm>
            <a:off x="0" y="5943600"/>
            <a:ext cx="9144000" cy="777875"/>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fld id="{1CB6B5CF-72D7-4553-B929-7F362FF6D6F9}" type="slidenum">
              <a:rPr lang="en-US" smtClean="0"/>
              <a:pPr/>
              <a:t>‹#›</a:t>
            </a:fld>
            <a:endParaRPr lang="en-US" dirty="0"/>
          </a:p>
        </p:txBody>
      </p:sp>
    </p:spTree>
  </p:cSld>
  <p:clrMapOvr>
    <a:masterClrMapping/>
  </p:clrMapOvr>
  <p:transition>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B68B240-0FE0-4FBB-A02E-3D6469EB2745}" type="datetimeFigureOut">
              <a:rPr lang="en-US" smtClean="0"/>
              <a:pPr/>
              <a:t>1/10/2014</a:t>
            </a:fld>
            <a:endParaRPr lang="en-US" dirty="0"/>
          </a:p>
        </p:txBody>
      </p:sp>
      <p:sp>
        <p:nvSpPr>
          <p:cNvPr id="8" name="Footer Placeholder 7"/>
          <p:cNvSpPr>
            <a:spLocks noGrp="1"/>
          </p:cNvSpPr>
          <p:nvPr>
            <p:ph type="ftr" sz="quarter" idx="11"/>
          </p:nvPr>
        </p:nvSpPr>
        <p:spPr>
          <a:xfrm>
            <a:off x="0" y="5943600"/>
            <a:ext cx="9144000" cy="777875"/>
          </a:xfrm>
          <a:prstGeom prst="rect">
            <a:avLst/>
          </a:prstGeom>
        </p:spPr>
        <p:txBody>
          <a:bodyPr/>
          <a:lstStyle/>
          <a:p>
            <a:endParaRPr lang="en-US" dirty="0"/>
          </a:p>
        </p:txBody>
      </p:sp>
      <p:sp>
        <p:nvSpPr>
          <p:cNvPr id="9" name="Slide Number Placeholder 8"/>
          <p:cNvSpPr>
            <a:spLocks noGrp="1"/>
          </p:cNvSpPr>
          <p:nvPr>
            <p:ph type="sldNum" sz="quarter" idx="12"/>
          </p:nvPr>
        </p:nvSpPr>
        <p:spPr/>
        <p:txBody>
          <a:bodyPr/>
          <a:lstStyle/>
          <a:p>
            <a:fld id="{1CB6B5CF-72D7-4553-B929-7F362FF6D6F9}" type="slidenum">
              <a:rPr lang="en-US" smtClean="0"/>
              <a:pPr/>
              <a:t>‹#›</a:t>
            </a:fld>
            <a:endParaRPr lang="en-US" dirty="0"/>
          </a:p>
        </p:txBody>
      </p:sp>
    </p:spTree>
  </p:cSld>
  <p:clrMapOvr>
    <a:masterClrMapping/>
  </p:clrMapOvr>
  <p:transition>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B68B240-0FE0-4FBB-A02E-3D6469EB2745}" type="datetimeFigureOut">
              <a:rPr lang="en-US" smtClean="0"/>
              <a:pPr/>
              <a:t>1/10/2014</a:t>
            </a:fld>
            <a:endParaRPr lang="en-US" dirty="0"/>
          </a:p>
        </p:txBody>
      </p:sp>
      <p:sp>
        <p:nvSpPr>
          <p:cNvPr id="4" name="Footer Placeholder 3"/>
          <p:cNvSpPr>
            <a:spLocks noGrp="1"/>
          </p:cNvSpPr>
          <p:nvPr>
            <p:ph type="ftr" sz="quarter" idx="11"/>
          </p:nvPr>
        </p:nvSpPr>
        <p:spPr>
          <a:xfrm>
            <a:off x="0" y="5943600"/>
            <a:ext cx="9144000" cy="777875"/>
          </a:xfrm>
          <a:prstGeom prst="rect">
            <a:avLst/>
          </a:prstGeom>
        </p:spPr>
        <p:txBody>
          <a:bodyPr/>
          <a:lstStyle/>
          <a:p>
            <a:endParaRPr lang="en-US" dirty="0"/>
          </a:p>
        </p:txBody>
      </p:sp>
      <p:sp>
        <p:nvSpPr>
          <p:cNvPr id="5" name="Slide Number Placeholder 4"/>
          <p:cNvSpPr>
            <a:spLocks noGrp="1"/>
          </p:cNvSpPr>
          <p:nvPr>
            <p:ph type="sldNum" sz="quarter" idx="12"/>
          </p:nvPr>
        </p:nvSpPr>
        <p:spPr/>
        <p:txBody>
          <a:bodyPr/>
          <a:lstStyle/>
          <a:p>
            <a:fld id="{1CB6B5CF-72D7-4553-B929-7F362FF6D6F9}" type="slidenum">
              <a:rPr lang="en-US" smtClean="0"/>
              <a:pPr/>
              <a:t>‹#›</a:t>
            </a:fld>
            <a:endParaRPr lang="en-US" dirty="0"/>
          </a:p>
        </p:txBody>
      </p:sp>
    </p:spTree>
  </p:cSld>
  <p:clrMapOvr>
    <a:masterClrMapping/>
  </p:clrMapOvr>
  <p:transition>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B68B240-0FE0-4FBB-A02E-3D6469EB2745}" type="datetimeFigureOut">
              <a:rPr lang="en-US" smtClean="0"/>
              <a:pPr/>
              <a:t>1/10/2014</a:t>
            </a:fld>
            <a:endParaRPr lang="en-US" dirty="0"/>
          </a:p>
        </p:txBody>
      </p:sp>
      <p:sp>
        <p:nvSpPr>
          <p:cNvPr id="3" name="Footer Placeholder 2"/>
          <p:cNvSpPr>
            <a:spLocks noGrp="1"/>
          </p:cNvSpPr>
          <p:nvPr>
            <p:ph type="ftr" sz="quarter" idx="11"/>
          </p:nvPr>
        </p:nvSpPr>
        <p:spPr>
          <a:xfrm>
            <a:off x="0" y="5943600"/>
            <a:ext cx="9144000" cy="777875"/>
          </a:xfrm>
          <a:prstGeom prst="rect">
            <a:avLst/>
          </a:prstGeom>
        </p:spPr>
        <p:txBody>
          <a:bodyPr/>
          <a:lstStyle/>
          <a:p>
            <a:endParaRPr lang="en-US" dirty="0"/>
          </a:p>
        </p:txBody>
      </p:sp>
      <p:sp>
        <p:nvSpPr>
          <p:cNvPr id="4" name="Slide Number Placeholder 3"/>
          <p:cNvSpPr>
            <a:spLocks noGrp="1"/>
          </p:cNvSpPr>
          <p:nvPr>
            <p:ph type="sldNum" sz="quarter" idx="12"/>
          </p:nvPr>
        </p:nvSpPr>
        <p:spPr/>
        <p:txBody>
          <a:bodyPr/>
          <a:lstStyle/>
          <a:p>
            <a:fld id="{1CB6B5CF-72D7-4553-B929-7F362FF6D6F9}" type="slidenum">
              <a:rPr lang="en-US" smtClean="0"/>
              <a:pPr/>
              <a:t>‹#›</a:t>
            </a:fld>
            <a:endParaRPr lang="en-US" dirty="0"/>
          </a:p>
        </p:txBody>
      </p:sp>
    </p:spTree>
  </p:cSld>
  <p:clrMapOvr>
    <a:masterClrMapping/>
  </p:clrMapOvr>
  <p:transition>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B68B240-0FE0-4FBB-A02E-3D6469EB2745}" type="datetimeFigureOut">
              <a:rPr lang="en-US" smtClean="0"/>
              <a:pPr/>
              <a:t>1/10/2014</a:t>
            </a:fld>
            <a:endParaRPr lang="en-US" dirty="0"/>
          </a:p>
        </p:txBody>
      </p:sp>
      <p:sp>
        <p:nvSpPr>
          <p:cNvPr id="6" name="Footer Placeholder 5"/>
          <p:cNvSpPr>
            <a:spLocks noGrp="1"/>
          </p:cNvSpPr>
          <p:nvPr>
            <p:ph type="ftr" sz="quarter" idx="11"/>
          </p:nvPr>
        </p:nvSpPr>
        <p:spPr>
          <a:xfrm>
            <a:off x="0" y="5943600"/>
            <a:ext cx="9144000" cy="777875"/>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fld id="{1CB6B5CF-72D7-4553-B929-7F362FF6D6F9}" type="slidenum">
              <a:rPr lang="en-US" smtClean="0"/>
              <a:pPr/>
              <a:t>‹#›</a:t>
            </a:fld>
            <a:endParaRPr lang="en-US" dirty="0"/>
          </a:p>
        </p:txBody>
      </p:sp>
    </p:spTree>
  </p:cSld>
  <p:clrMapOvr>
    <a:masterClrMapping/>
  </p:clrMapOvr>
  <p:transition>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B68B240-0FE0-4FBB-A02E-3D6469EB2745}" type="datetimeFigureOut">
              <a:rPr lang="en-US" smtClean="0"/>
              <a:pPr/>
              <a:t>1/10/2014</a:t>
            </a:fld>
            <a:endParaRPr lang="en-US" dirty="0"/>
          </a:p>
        </p:txBody>
      </p:sp>
      <p:sp>
        <p:nvSpPr>
          <p:cNvPr id="6" name="Footer Placeholder 5"/>
          <p:cNvSpPr>
            <a:spLocks noGrp="1"/>
          </p:cNvSpPr>
          <p:nvPr>
            <p:ph type="ftr" sz="quarter" idx="11"/>
          </p:nvPr>
        </p:nvSpPr>
        <p:spPr>
          <a:xfrm>
            <a:off x="0" y="5943600"/>
            <a:ext cx="9144000" cy="777875"/>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fld id="{1CB6B5CF-72D7-4553-B929-7F362FF6D6F9}" type="slidenum">
              <a:rPr lang="en-US" smtClean="0"/>
              <a:pPr/>
              <a:t>‹#›</a:t>
            </a:fld>
            <a:endParaRPr lang="en-US" dirty="0"/>
          </a:p>
        </p:txBody>
      </p:sp>
    </p:spTree>
  </p:cSld>
  <p:clrMapOvr>
    <a:masterClrMapping/>
  </p:clrMapOvr>
  <p:transition>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76400"/>
            <a:ext cx="8229600" cy="44497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68B240-0FE0-4FBB-A02E-3D6469EB2745}" type="datetimeFigureOut">
              <a:rPr lang="en-US" smtClean="0"/>
              <a:pPr/>
              <a:t>1/10/2014</a:t>
            </a:fld>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B6B5CF-72D7-4553-B929-7F362FF6D6F9}" type="slidenum">
              <a:rPr lang="en-US" smtClean="0"/>
              <a:pPr/>
              <a:t>‹#›</a:t>
            </a:fld>
            <a:endParaRPr lang="en-US" dirty="0"/>
          </a:p>
        </p:txBody>
      </p:sp>
      <p:pic>
        <p:nvPicPr>
          <p:cNvPr id="7" name="Picture 2" descr="P:\Presentations\PRESENTATIONS 2012\01-2012_RCI Winter Workshop\RCI Logo.jpg"/>
          <p:cNvPicPr>
            <a:picLocks noChangeAspect="1" noChangeArrowheads="1"/>
          </p:cNvPicPr>
          <p:nvPr/>
        </p:nvPicPr>
        <p:blipFill>
          <a:blip r:embed="rId14" cstate="print"/>
          <a:stretch>
            <a:fillRect/>
          </a:stretch>
        </p:blipFill>
        <p:spPr bwMode="auto">
          <a:xfrm>
            <a:off x="228600" y="5794935"/>
            <a:ext cx="1018153" cy="954559"/>
          </a:xfrm>
          <a:prstGeom prst="rect">
            <a:avLst/>
          </a:prstGeom>
          <a:noFill/>
        </p:spPr>
      </p:pic>
      <p:sp>
        <p:nvSpPr>
          <p:cNvPr id="8" name="Rectangle 7"/>
          <p:cNvSpPr/>
          <p:nvPr userDrawn="1"/>
        </p:nvSpPr>
        <p:spPr>
          <a:xfrm>
            <a:off x="1295400" y="6172200"/>
            <a:ext cx="7543800" cy="461665"/>
          </a:xfrm>
          <a:prstGeom prst="rect">
            <a:avLst/>
          </a:prstGeom>
        </p:spPr>
        <p:txBody>
          <a:bodyPr wrap="square">
            <a:spAutoFit/>
          </a:bodyPr>
          <a:lstStyle/>
          <a:p>
            <a:pPr algn="l"/>
            <a:r>
              <a:rPr lang="en-US" sz="2400" dirty="0" smtClean="0">
                <a:solidFill>
                  <a:schemeClr val="tx1"/>
                </a:solidFill>
              </a:rPr>
              <a:t>Puget Sound Chapter Meeting </a:t>
            </a:r>
            <a:endParaRPr lang="en-US" sz="1400"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p:wipe dir="r"/>
  </p:transition>
  <p:txStyles>
    <p:titleStyle>
      <a:lvl1pPr algn="ctr" defTabSz="914400" rtl="0" eaLnBrk="1" latinLnBrk="0" hangingPunct="1">
        <a:spcBef>
          <a:spcPct val="0"/>
        </a:spcBef>
        <a:buNone/>
        <a:defRPr sz="4400" b="1" kern="1200" cap="all" spc="0">
          <a:ln w="0"/>
          <a:solidFill>
            <a:schemeClr val="tx2">
              <a:lumMod val="75000"/>
            </a:schemeClr>
          </a:solidFill>
          <a:effectLst>
            <a:reflection blurRad="12700" stA="50000" endPos="50000" dist="5000" dir="5400000" sy="-100000" rotWithShape="0"/>
          </a:effectLst>
          <a:latin typeface="+mj-lt"/>
          <a:ea typeface="+mj-ea"/>
          <a:cs typeface="+mj-cs"/>
        </a:defRPr>
      </a:lvl1pPr>
    </p:titleStyle>
    <p:bodyStyle>
      <a:lvl1pPr marL="342900" indent="-342900" algn="l" defTabSz="914400" rtl="0" eaLnBrk="1" latinLnBrk="0" hangingPunct="1">
        <a:spcBef>
          <a:spcPct val="20000"/>
        </a:spcBef>
        <a:buClr>
          <a:schemeClr val="tx2">
            <a:lumMod val="75000"/>
          </a:schemeClr>
        </a:buClr>
        <a:buFont typeface="Wingdings" pitchFamily="2" charset="2"/>
        <a:buChar char="v"/>
        <a:defRPr sz="3200" kern="1200">
          <a:solidFill>
            <a:schemeClr val="tx1"/>
          </a:solidFill>
          <a:latin typeface="+mn-lt"/>
          <a:ea typeface="+mn-ea"/>
          <a:cs typeface="+mn-cs"/>
        </a:defRPr>
      </a:lvl1pPr>
      <a:lvl2pPr marL="742950" indent="-285750" algn="l" defTabSz="914400" rtl="0" eaLnBrk="1" latinLnBrk="0" hangingPunct="1">
        <a:spcBef>
          <a:spcPct val="20000"/>
        </a:spcBef>
        <a:buClr>
          <a:schemeClr val="tx2">
            <a:lumMod val="75000"/>
          </a:schemeClr>
        </a:buClr>
        <a:buSzPct val="150000"/>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chemeClr val="tx2">
            <a:lumMod val="75000"/>
          </a:schemeClr>
        </a:buClr>
        <a:buSzPct val="140000"/>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chemeClr val="tx2">
            <a:lumMod val="75000"/>
          </a:schemeClr>
        </a:buClr>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Clr>
          <a:schemeClr val="tx2">
            <a:lumMod val="75000"/>
          </a:schemeClr>
        </a:buClr>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97.xml"/><Relationship Id="rId1" Type="http://schemas.openxmlformats.org/officeDocument/2006/relationships/slideLayout" Target="../slideLayouts/slideLayout12.xml"/></Relationships>
</file>

<file path=ppt/slides/_rels/slide101.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98.xml"/><Relationship Id="rId1" Type="http://schemas.openxmlformats.org/officeDocument/2006/relationships/slideLayout" Target="../slideLayouts/slideLayout12.xml"/></Relationships>
</file>

<file path=ppt/slides/_rels/slide102.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99.xml"/><Relationship Id="rId1" Type="http://schemas.openxmlformats.org/officeDocument/2006/relationships/slideLayout" Target="../slideLayouts/slideLayout1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101.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102.xm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103.xml"/><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86.gif"/><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10.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107.xml"/><Relationship Id="rId1" Type="http://schemas.openxmlformats.org/officeDocument/2006/relationships/slideLayout" Target="../slideLayouts/slideLayout1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jpeg"/></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121.xml"/><Relationship Id="rId1" Type="http://schemas.openxmlformats.org/officeDocument/2006/relationships/slideLayout" Target="../slideLayouts/slideLayout12.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132.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138.xml"/><Relationship Id="rId1" Type="http://schemas.openxmlformats.org/officeDocument/2006/relationships/slideLayout" Target="../slideLayouts/slideLayout12.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145.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8" Type="http://schemas.openxmlformats.org/officeDocument/2006/relationships/image" Target="../media/image101.jpeg"/><Relationship Id="rId3" Type="http://schemas.openxmlformats.org/officeDocument/2006/relationships/image" Target="../media/image96.jpeg"/><Relationship Id="rId7" Type="http://schemas.openxmlformats.org/officeDocument/2006/relationships/image" Target="../media/image100.jpeg"/><Relationship Id="rId2" Type="http://schemas.openxmlformats.org/officeDocument/2006/relationships/notesSlide" Target="../notesSlides/notesSlide146.xml"/><Relationship Id="rId1" Type="http://schemas.openxmlformats.org/officeDocument/2006/relationships/slideLayout" Target="../slideLayouts/slideLayout2.xml"/><Relationship Id="rId6" Type="http://schemas.openxmlformats.org/officeDocument/2006/relationships/image" Target="../media/image99.jpeg"/><Relationship Id="rId5" Type="http://schemas.openxmlformats.org/officeDocument/2006/relationships/image" Target="../media/image98.jpeg"/><Relationship Id="rId10" Type="http://schemas.openxmlformats.org/officeDocument/2006/relationships/image" Target="../media/image103.jpeg"/><Relationship Id="rId4" Type="http://schemas.openxmlformats.org/officeDocument/2006/relationships/image" Target="../media/image97.jpeg"/><Relationship Id="rId9" Type="http://schemas.openxmlformats.org/officeDocument/2006/relationships/image" Target="../media/image102.jpe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147.xm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150.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151.xm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152.xm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153.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154.xm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155.xml"/><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15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157.xml"/><Relationship Id="rId1" Type="http://schemas.openxmlformats.org/officeDocument/2006/relationships/slideLayout" Target="../slideLayouts/slideLayout2.xml"/><Relationship Id="rId4" Type="http://schemas.openxmlformats.org/officeDocument/2006/relationships/image" Target="../media/image113.jpeg"/></Relationships>
</file>

<file path=ppt/slides/_rels/slide161.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158.xml"/><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159.xml"/><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160.xml"/><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161.xml"/><Relationship Id="rId1" Type="http://schemas.openxmlformats.org/officeDocument/2006/relationships/slideLayout" Target="../slideLayouts/slideLayout2.xml"/><Relationship Id="rId4" Type="http://schemas.openxmlformats.org/officeDocument/2006/relationships/image" Target="../media/image118.jpeg"/></Relationships>
</file>

<file path=ppt/slides/_rels/slide165.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162.xml"/><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163.xml"/><Relationship Id="rId1" Type="http://schemas.openxmlformats.org/officeDocument/2006/relationships/slideLayout" Target="../slideLayouts/slideLayout2.xml"/><Relationship Id="rId4" Type="http://schemas.openxmlformats.org/officeDocument/2006/relationships/image" Target="../media/image121.jpeg"/></Relationships>
</file>

<file path=ppt/slides/_rels/slide167.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164.xml"/><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165.xml"/><Relationship Id="rId1" Type="http://schemas.openxmlformats.org/officeDocument/2006/relationships/slideLayout" Target="../slideLayouts/slideLayout2.xml"/><Relationship Id="rId4" Type="http://schemas.openxmlformats.org/officeDocument/2006/relationships/image" Target="../media/image124.jpeg"/></Relationships>
</file>

<file path=ppt/slides/_rels/slide169.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16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167.xml"/><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168.xml"/><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169.xml"/><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170.xml"/><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171.xml"/><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172.xml"/><Relationship Id="rId1" Type="http://schemas.openxmlformats.org/officeDocument/2006/relationships/slideLayout" Target="../slideLayouts/slideLayout2.xml"/><Relationship Id="rId4" Type="http://schemas.openxmlformats.org/officeDocument/2006/relationships/image" Target="../media/image132.jpeg"/></Relationships>
</file>

<file path=ppt/slides/_rels/slide176.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173.xml"/><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174.xml"/><Relationship Id="rId1" Type="http://schemas.openxmlformats.org/officeDocument/2006/relationships/slideLayout" Target="../slideLayouts/slideLayout2.xml"/><Relationship Id="rId4" Type="http://schemas.openxmlformats.org/officeDocument/2006/relationships/image" Target="../media/image135.jpeg"/></Relationships>
</file>

<file path=ppt/slides/_rels/slide178.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175.xml"/><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17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177.xml"/><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178.xml"/><Relationship Id="rId1" Type="http://schemas.openxmlformats.org/officeDocument/2006/relationships/slideLayout" Target="../slideLayouts/slideLayout2.xml"/><Relationship Id="rId4" Type="http://schemas.openxmlformats.org/officeDocument/2006/relationships/image" Target="../media/image140.jpeg"/></Relationships>
</file>

<file path=ppt/slides/_rels/slide182.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179.xml"/><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180.xml"/><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181.xml"/><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182.xml"/><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183.xml"/><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184.xml"/><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185.xml"/><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18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3" Type="http://schemas.openxmlformats.org/officeDocument/2006/relationships/notesSlide" Target="../notesSlides/notesSlide187.xml"/><Relationship Id="rId2" Type="http://schemas.openxmlformats.org/officeDocument/2006/relationships/slideLayout" Target="../slideLayouts/slideLayout2.xml"/><Relationship Id="rId1" Type="http://schemas.openxmlformats.org/officeDocument/2006/relationships/themeOverride" Target="../theme/themeOverride3.xml"/><Relationship Id="rId4" Type="http://schemas.openxmlformats.org/officeDocument/2006/relationships/image" Target="../media/image149.jpeg"/></Relationships>
</file>

<file path=ppt/slides/_rels/slide191.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188.xml"/><Relationship Id="rId1" Type="http://schemas.openxmlformats.org/officeDocument/2006/relationships/slideLayout" Target="../slideLayouts/slideLayout2.xml"/><Relationship Id="rId6" Type="http://schemas.openxmlformats.org/officeDocument/2006/relationships/image" Target="../media/image153.jpeg"/><Relationship Id="rId5" Type="http://schemas.openxmlformats.org/officeDocument/2006/relationships/image" Target="../media/image152.jpeg"/><Relationship Id="rId4" Type="http://schemas.openxmlformats.org/officeDocument/2006/relationships/image" Target="../media/image151.jpeg"/></Relationships>
</file>

<file path=ppt/slides/_rels/slide192.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189.xml"/><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190.xml"/><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191.xml"/><Relationship Id="rId1" Type="http://schemas.openxmlformats.org/officeDocument/2006/relationships/slideLayout" Target="../slideLayouts/slideLayout2.xml"/><Relationship Id="rId4" Type="http://schemas.openxmlformats.org/officeDocument/2006/relationships/image" Target="../media/image157.jpeg"/></Relationships>
</file>

<file path=ppt/slides/_rels/slide195.xml.rels><?xml version="1.0" encoding="UTF-8" standalone="yes"?>
<Relationships xmlns="http://schemas.openxmlformats.org/package/2006/relationships"><Relationship Id="rId2" Type="http://schemas.openxmlformats.org/officeDocument/2006/relationships/notesSlide" Target="../notesSlides/notesSlide192.xml"/><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2" Type="http://schemas.openxmlformats.org/officeDocument/2006/relationships/notesSlide" Target="../notesSlides/notesSlide193.xml"/><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2" Type="http://schemas.openxmlformats.org/officeDocument/2006/relationships/notesSlide" Target="../notesSlides/notesSlide194.xml"/><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2" Type="http://schemas.openxmlformats.org/officeDocument/2006/relationships/notesSlide" Target="../notesSlides/notesSlide195.xml"/><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2" Type="http://schemas.openxmlformats.org/officeDocument/2006/relationships/notesSlide" Target="../notesSlides/notesSlide19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2" Type="http://schemas.openxmlformats.org/officeDocument/2006/relationships/notesSlide" Target="../notesSlides/notesSlide197.xml"/><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2" Type="http://schemas.openxmlformats.org/officeDocument/2006/relationships/notesSlide" Target="../notesSlides/notesSlide198.xml"/><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2" Type="http://schemas.openxmlformats.org/officeDocument/2006/relationships/notesSlide" Target="../notesSlides/notesSlide199.xml"/><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2" Type="http://schemas.openxmlformats.org/officeDocument/2006/relationships/notesSlide" Target="../notesSlides/notesSlide200.xml"/><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2" Type="http://schemas.openxmlformats.org/officeDocument/2006/relationships/notesSlide" Target="../notesSlides/notesSlide201.xml"/><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2" Type="http://schemas.openxmlformats.org/officeDocument/2006/relationships/notesSlide" Target="../notesSlides/notesSlide20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55.xml"/><Relationship Id="rId1" Type="http://schemas.openxmlformats.org/officeDocument/2006/relationships/slideLayout" Target="../slideLayouts/slideLayout4.xml"/><Relationship Id="rId4" Type="http://schemas.openxmlformats.org/officeDocument/2006/relationships/image" Target="../media/image45.jpeg"/></Relationships>
</file>

<file path=ppt/slides/_rels/slide5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6.xml"/><Relationship Id="rId1" Type="http://schemas.openxmlformats.org/officeDocument/2006/relationships/slideLayout" Target="../slideLayouts/slideLayout2.xml"/><Relationship Id="rId5" Type="http://schemas.openxmlformats.org/officeDocument/2006/relationships/image" Target="../media/image48.jpeg"/><Relationship Id="rId4" Type="http://schemas.openxmlformats.org/officeDocument/2006/relationships/image" Target="../media/image47.jpe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61.xml"/><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62.xml"/><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63.xml"/><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73.xml"/><Relationship Id="rId1" Type="http://schemas.openxmlformats.org/officeDocument/2006/relationships/slideLayout" Target="../slideLayouts/slideLayout2.xml"/><Relationship Id="rId4" Type="http://schemas.openxmlformats.org/officeDocument/2006/relationships/image" Target="../media/image59.jpeg"/></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1.xml"/><Relationship Id="rId4" Type="http://schemas.openxmlformats.org/officeDocument/2006/relationships/image" Target="../media/image64.png"/></Relationships>
</file>

<file path=ppt/slides/_rels/slide78.xml.rels><?xml version="1.0" encoding="UTF-8" standalone="yes"?>
<Relationships xmlns="http://schemas.openxmlformats.org/package/2006/relationships"><Relationship Id="rId3" Type="http://schemas.openxmlformats.org/officeDocument/2006/relationships/oleObject" Target="../embeddings/Microsoft_Office_Excel_97-2003_Worksheet1.xls"/><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64.png"/></Relationships>
</file>

<file path=ppt/slides/_rels/slide79.xml.rels><?xml version="1.0" encoding="UTF-8" standalone="yes"?>
<Relationships xmlns="http://schemas.openxmlformats.org/package/2006/relationships"><Relationship Id="rId3" Type="http://schemas.openxmlformats.org/officeDocument/2006/relationships/oleObject" Target="../embeddings/Microsoft_Office_Excel_97-2003_Worksheet2.xls"/><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64.png"/></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71.wmf"/><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86.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87.xml"/><Relationship Id="rId2" Type="http://schemas.openxmlformats.org/officeDocument/2006/relationships/slideLayout" Target="../slideLayouts/slideLayout12.xml"/><Relationship Id="rId1" Type="http://schemas.openxmlformats.org/officeDocument/2006/relationships/themeOverride" Target="../theme/themeOverride1.xml"/><Relationship Id="rId4" Type="http://schemas.openxmlformats.org/officeDocument/2006/relationships/image" Target="../media/image73.jpeg"/></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12.xml"/><Relationship Id="rId1" Type="http://schemas.openxmlformats.org/officeDocument/2006/relationships/themeOverride" Target="../theme/themeOverride2.xml"/><Relationship Id="rId4" Type="http://schemas.openxmlformats.org/officeDocument/2006/relationships/image" Target="../media/image74.jpeg"/></Relationships>
</file>

<file path=ppt/slides/_rels/slide9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89.xml"/><Relationship Id="rId1" Type="http://schemas.openxmlformats.org/officeDocument/2006/relationships/slideLayout" Target="../slideLayouts/slideLayout7.xml"/><Relationship Id="rId4" Type="http://schemas.openxmlformats.org/officeDocument/2006/relationships/image" Target="../media/image76.jpeg"/></Relationships>
</file>

<file path=ppt/slides/_rels/slide9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90.xml"/><Relationship Id="rId1" Type="http://schemas.openxmlformats.org/officeDocument/2006/relationships/slideLayout" Target="../slideLayouts/slideLayout7.xml"/><Relationship Id="rId4" Type="http://schemas.openxmlformats.org/officeDocument/2006/relationships/image" Target="../media/image78.jpeg"/></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96.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5638800"/>
            <a:ext cx="9144000" cy="1066800"/>
          </a:xfrm>
        </p:spPr>
        <p:txBody>
          <a:bodyPr>
            <a:noAutofit/>
          </a:bodyPr>
          <a:lstStyle/>
          <a:p>
            <a:pPr>
              <a:spcBef>
                <a:spcPts val="0"/>
              </a:spcBef>
            </a:pPr>
            <a:r>
              <a:rPr lang="en-US" sz="2000" i="1" dirty="0" smtClean="0">
                <a:solidFill>
                  <a:srgbClr val="FFFF00"/>
                </a:solidFill>
              </a:rPr>
              <a:t>presented by </a:t>
            </a:r>
          </a:p>
          <a:p>
            <a:pPr>
              <a:spcBef>
                <a:spcPts val="0"/>
              </a:spcBef>
            </a:pPr>
            <a:r>
              <a:rPr lang="en-US" sz="2000" dirty="0" smtClean="0"/>
              <a:t>Thomas W. Hutchinson, AIA, CSI, FRCI, RRC</a:t>
            </a:r>
          </a:p>
          <a:p>
            <a:pPr>
              <a:spcBef>
                <a:spcPts val="0"/>
              </a:spcBef>
            </a:pPr>
            <a:r>
              <a:rPr lang="en-US" sz="2000" dirty="0" smtClean="0"/>
              <a:t>Hutchinson Design Group, Ltd.</a:t>
            </a:r>
            <a:endParaRPr lang="en-US" sz="2000" dirty="0"/>
          </a:p>
        </p:txBody>
      </p:sp>
      <p:pic>
        <p:nvPicPr>
          <p:cNvPr id="1027" name="Picture 3" descr="P:\Presentations\PRESENTATIONS 2012\01-2012_RCI Winter Workshop\Photo of Beach.jpg"/>
          <p:cNvPicPr>
            <a:picLocks noChangeAspect="1" noChangeArrowheads="1"/>
          </p:cNvPicPr>
          <p:nvPr/>
        </p:nvPicPr>
        <p:blipFill>
          <a:blip r:embed="rId3" cstate="print"/>
          <a:stretch>
            <a:fillRect/>
          </a:stretch>
        </p:blipFill>
        <p:spPr bwMode="auto">
          <a:xfrm>
            <a:off x="215247" y="1676400"/>
            <a:ext cx="8619147" cy="3962400"/>
          </a:xfrm>
          <a:prstGeom prst="rect">
            <a:avLst/>
          </a:prstGeom>
          <a:ln>
            <a:noFill/>
          </a:ln>
          <a:effectLst>
            <a:softEdge rad="112500"/>
          </a:effectLst>
        </p:spPr>
      </p:pic>
      <p:pic>
        <p:nvPicPr>
          <p:cNvPr id="6" name="Picture 2" descr="P:\Presentations\PRESENTATIONS 2012\01-2012_RCI Winter Workshop\RCI Logo.jpg"/>
          <p:cNvPicPr>
            <a:picLocks noChangeAspect="1" noChangeArrowheads="1"/>
          </p:cNvPicPr>
          <p:nvPr/>
        </p:nvPicPr>
        <p:blipFill>
          <a:blip r:embed="rId4" cstate="print"/>
          <a:stretch>
            <a:fillRect/>
          </a:stretch>
        </p:blipFill>
        <p:spPr bwMode="auto">
          <a:xfrm>
            <a:off x="685800" y="1828800"/>
            <a:ext cx="1163188" cy="1090535"/>
          </a:xfrm>
          <a:prstGeom prst="rect">
            <a:avLst/>
          </a:prstGeom>
          <a:noFill/>
        </p:spPr>
      </p:pic>
      <p:sp>
        <p:nvSpPr>
          <p:cNvPr id="7" name="Title 6"/>
          <p:cNvSpPr>
            <a:spLocks noGrp="1"/>
          </p:cNvSpPr>
          <p:nvPr>
            <p:ph type="ctrTitle"/>
          </p:nvPr>
        </p:nvSpPr>
        <p:spPr>
          <a:xfrm>
            <a:off x="0" y="0"/>
            <a:ext cx="9144000" cy="1676400"/>
          </a:xfrm>
        </p:spPr>
        <p:txBody>
          <a:bodyPr>
            <a:noAutofit/>
          </a:bodyPr>
          <a:lstStyle/>
          <a:p>
            <a:r>
              <a:rPr lang="en-US" sz="3600" dirty="0" smtClean="0"/>
              <a:t>Reflective Roofing:  </a:t>
            </a:r>
            <a:r>
              <a:rPr lang="en-US" sz="3200" dirty="0" smtClean="0"/>
              <a:t/>
            </a:r>
            <a:br>
              <a:rPr lang="en-US" sz="3200" dirty="0" smtClean="0"/>
            </a:br>
            <a:r>
              <a:rPr lang="en-US" sz="2600" i="1" dirty="0" smtClean="0"/>
              <a:t>Concerns, Issues, Precautions &amp; Design</a:t>
            </a:r>
            <a:endParaRPr lang="en-US" sz="2600" i="1" dirty="0"/>
          </a:p>
        </p:txBody>
      </p:sp>
      <p:sp>
        <p:nvSpPr>
          <p:cNvPr id="8" name="Title 1"/>
          <p:cNvSpPr txBox="1">
            <a:spLocks/>
          </p:cNvSpPr>
          <p:nvPr/>
        </p:nvSpPr>
        <p:spPr>
          <a:xfrm>
            <a:off x="838200" y="1219200"/>
            <a:ext cx="7391400" cy="2057400"/>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smtClean="0">
                <a:ln>
                  <a:noFill/>
                </a:ln>
                <a:solidFill>
                  <a:srgbClr val="FF0000"/>
                </a:solidFill>
                <a:effectLst/>
                <a:uLnTx/>
                <a:uFillTx/>
                <a:latin typeface="+mj-lt"/>
                <a:ea typeface="+mj-ea"/>
                <a:cs typeface="+mj-cs"/>
              </a:rPr>
              <a:t>       </a:t>
            </a:r>
            <a:r>
              <a:rPr kumimoji="0" lang="en-US" sz="3200" b="0" i="0" u="none" strike="noStrike" kern="1200" cap="none" spc="0" normalizeH="0" baseline="0" noProof="0" dirty="0" smtClean="0">
                <a:ln>
                  <a:noFill/>
                </a:ln>
                <a:effectLst/>
                <a:uLnTx/>
                <a:uFillTx/>
                <a:latin typeface="+mj-lt"/>
                <a:ea typeface="+mj-ea"/>
                <a:cs typeface="+mj-cs"/>
              </a:rPr>
              <a:t>Puget Sound Chapter Meeting</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600" i="1" u="none" strike="noStrike" kern="1200" cap="none" spc="0" normalizeH="0" baseline="0" noProof="0" dirty="0" smtClean="0">
                <a:ln>
                  <a:noFill/>
                </a:ln>
                <a:solidFill>
                  <a:srgbClr val="FFFF00"/>
                </a:solidFill>
                <a:effectLst/>
                <a:uLnTx/>
                <a:uFillTx/>
                <a:latin typeface="+mj-lt"/>
                <a:ea typeface="+mj-ea"/>
                <a:cs typeface="+mj-cs"/>
              </a:rPr>
              <a:t>November 7, 2012 </a:t>
            </a:r>
            <a:br>
              <a:rPr kumimoji="0" lang="en-US" sz="1600" i="1" u="none" strike="noStrike" kern="1200" cap="none" spc="0" normalizeH="0" baseline="0" noProof="0" dirty="0" smtClean="0">
                <a:ln>
                  <a:noFill/>
                </a:ln>
                <a:solidFill>
                  <a:srgbClr val="FFFF00"/>
                </a:solidFill>
                <a:effectLst/>
                <a:uLnTx/>
                <a:uFillTx/>
                <a:latin typeface="+mj-lt"/>
                <a:ea typeface="+mj-ea"/>
                <a:cs typeface="+mj-cs"/>
              </a:rPr>
            </a:br>
            <a:r>
              <a:rPr kumimoji="0" lang="en-US" sz="1600" i="1" u="none" strike="noStrike" kern="1200" cap="none" spc="0" normalizeH="0" baseline="0" noProof="0" dirty="0" smtClean="0">
                <a:ln>
                  <a:noFill/>
                </a:ln>
                <a:solidFill>
                  <a:srgbClr val="FFFF00"/>
                </a:solidFill>
                <a:effectLst/>
                <a:uLnTx/>
                <a:uFillTx/>
                <a:latin typeface="+mj-lt"/>
                <a:ea typeface="+mj-ea"/>
                <a:cs typeface="+mj-cs"/>
              </a:rPr>
              <a:t>Seattle, Washington</a:t>
            </a:r>
            <a:endParaRPr kumimoji="0" lang="en-US" sz="2400" i="1" u="none" strike="noStrike" kern="1200" cap="none" spc="0" normalizeH="0" baseline="0" noProof="0" dirty="0" smtClean="0">
              <a:ln>
                <a:noFill/>
              </a:ln>
              <a:solidFill>
                <a:srgbClr val="FFFF00"/>
              </a:solidFill>
              <a:effectLst/>
              <a:uLnTx/>
              <a:uFillTx/>
              <a:latin typeface="+mj-lt"/>
              <a:ea typeface="+mj-ea"/>
              <a:cs typeface="+mj-cs"/>
            </a:endParaRPr>
          </a:p>
        </p:txBody>
      </p:sp>
    </p:spTree>
  </p:cSld>
  <p:clrMapOvr>
    <a:masterClrMapping/>
  </p:clrMapOvr>
  <p:transition>
    <p:wipe dir="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457" name="Rectangle 9"/>
          <p:cNvSpPr>
            <a:spLocks noGrp="1" noChangeArrowheads="1"/>
          </p:cNvSpPr>
          <p:nvPr>
            <p:ph type="title"/>
          </p:nvPr>
        </p:nvSpPr>
        <p:spPr>
          <a:xfrm>
            <a:off x="457200" y="76200"/>
            <a:ext cx="8229600" cy="990600"/>
          </a:xfrm>
        </p:spPr>
        <p:txBody>
          <a:bodyPr/>
          <a:lstStyle/>
          <a:p>
            <a:pPr>
              <a:spcBef>
                <a:spcPts val="1200"/>
              </a:spcBef>
              <a:spcAft>
                <a:spcPts val="1200"/>
              </a:spcAft>
            </a:pPr>
            <a:r>
              <a:rPr lang="en-US" dirty="0" smtClean="0"/>
              <a:t>Presentation Quiz….</a:t>
            </a:r>
          </a:p>
        </p:txBody>
      </p:sp>
      <p:sp>
        <p:nvSpPr>
          <p:cNvPr id="38915" name="Rectangle 12"/>
          <p:cNvSpPr>
            <a:spLocks noGrp="1" noChangeArrowheads="1"/>
          </p:cNvSpPr>
          <p:nvPr>
            <p:ph sz="half" idx="1"/>
          </p:nvPr>
        </p:nvSpPr>
        <p:spPr>
          <a:xfrm>
            <a:off x="381000" y="1143000"/>
            <a:ext cx="4038600" cy="5257800"/>
          </a:xfrm>
        </p:spPr>
        <p:txBody>
          <a:bodyPr>
            <a:normAutofit/>
          </a:bodyPr>
          <a:lstStyle/>
          <a:p>
            <a:pPr marL="381000" indent="-381000">
              <a:lnSpc>
                <a:spcPct val="80000"/>
              </a:lnSpc>
            </a:pPr>
            <a:r>
              <a:rPr lang="en-US" sz="2000" b="1" dirty="0" smtClean="0"/>
              <a:t>Water flows down hill?</a:t>
            </a:r>
          </a:p>
          <a:p>
            <a:pPr marL="976313" lvl="1" indent="-342900">
              <a:lnSpc>
                <a:spcPct val="80000"/>
              </a:lnSpc>
              <a:buSzPct val="100000"/>
              <a:buFontTx/>
              <a:buAutoNum type="alphaUcPeriod"/>
            </a:pPr>
            <a:r>
              <a:rPr lang="en-US" sz="2000" dirty="0" smtClean="0"/>
              <a:t>True</a:t>
            </a:r>
          </a:p>
          <a:p>
            <a:pPr marL="976313" lvl="1" indent="-342900">
              <a:lnSpc>
                <a:spcPct val="80000"/>
              </a:lnSpc>
              <a:buSzPct val="100000"/>
              <a:buFontTx/>
              <a:buAutoNum type="alphaUcPeriod"/>
            </a:pPr>
            <a:r>
              <a:rPr lang="en-US" sz="2000" dirty="0" smtClean="0"/>
              <a:t>False</a:t>
            </a:r>
          </a:p>
          <a:p>
            <a:pPr marL="976313" lvl="1" indent="-342900">
              <a:lnSpc>
                <a:spcPct val="80000"/>
              </a:lnSpc>
              <a:buSzPct val="100000"/>
              <a:buFontTx/>
              <a:buAutoNum type="alphaUcPeriod"/>
            </a:pPr>
            <a:r>
              <a:rPr lang="en-US" sz="2000" dirty="0" smtClean="0"/>
              <a:t>Sometimes</a:t>
            </a:r>
          </a:p>
          <a:p>
            <a:pPr marL="976313" lvl="1" indent="-342900">
              <a:lnSpc>
                <a:spcPct val="80000"/>
              </a:lnSpc>
              <a:buSzPct val="100000"/>
              <a:buFontTx/>
              <a:buAutoNum type="alphaUcPeriod"/>
            </a:pPr>
            <a:r>
              <a:rPr lang="en-US" sz="2000" dirty="0" smtClean="0"/>
              <a:t>Only on steep slope roofs</a:t>
            </a:r>
          </a:p>
          <a:p>
            <a:pPr marL="976313" lvl="1" indent="-342900">
              <a:lnSpc>
                <a:spcPct val="80000"/>
              </a:lnSpc>
            </a:pPr>
            <a:endParaRPr lang="en-US" sz="1800" dirty="0" smtClean="0"/>
          </a:p>
          <a:p>
            <a:pPr marL="381000" indent="-381000">
              <a:lnSpc>
                <a:spcPct val="80000"/>
              </a:lnSpc>
            </a:pPr>
            <a:r>
              <a:rPr lang="en-US" sz="2000" b="1" dirty="0" smtClean="0"/>
              <a:t>Roof warranties are a promise of a leak free roof?</a:t>
            </a:r>
          </a:p>
          <a:p>
            <a:pPr marL="976313" lvl="1" indent="-342900">
              <a:lnSpc>
                <a:spcPct val="90000"/>
              </a:lnSpc>
              <a:buSzPct val="100000"/>
              <a:buFontTx/>
              <a:buAutoNum type="alphaUcPeriod"/>
            </a:pPr>
            <a:r>
              <a:rPr lang="en-US" sz="2000" dirty="0" smtClean="0"/>
              <a:t>True</a:t>
            </a:r>
          </a:p>
          <a:p>
            <a:pPr marL="976313" lvl="1" indent="-342900">
              <a:lnSpc>
                <a:spcPct val="90000"/>
              </a:lnSpc>
              <a:buSzPct val="100000"/>
              <a:buFontTx/>
              <a:buAutoNum type="alphaUcPeriod"/>
            </a:pPr>
            <a:r>
              <a:rPr lang="en-US" sz="2000" dirty="0" smtClean="0"/>
              <a:t>False</a:t>
            </a:r>
          </a:p>
          <a:p>
            <a:pPr marL="976313" lvl="1" indent="-342900">
              <a:lnSpc>
                <a:spcPct val="80000"/>
              </a:lnSpc>
            </a:pPr>
            <a:endParaRPr lang="en-US" sz="1600" dirty="0" smtClean="0"/>
          </a:p>
          <a:p>
            <a:pPr marL="381000" indent="-381000">
              <a:lnSpc>
                <a:spcPct val="80000"/>
              </a:lnSpc>
            </a:pPr>
            <a:r>
              <a:rPr lang="en-US" sz="2000" b="1" dirty="0" smtClean="0"/>
              <a:t>FM 1A-90 is for wind coverage of 90 mph?</a:t>
            </a:r>
          </a:p>
          <a:p>
            <a:pPr marL="976313" lvl="1" indent="-342900">
              <a:lnSpc>
                <a:spcPct val="90000"/>
              </a:lnSpc>
              <a:buSzPct val="100000"/>
              <a:buFontTx/>
              <a:buAutoNum type="alphaUcPeriod"/>
            </a:pPr>
            <a:r>
              <a:rPr lang="en-US" sz="2000" dirty="0" smtClean="0"/>
              <a:t>True</a:t>
            </a:r>
          </a:p>
          <a:p>
            <a:pPr marL="976313" lvl="1" indent="-342900">
              <a:lnSpc>
                <a:spcPct val="90000"/>
              </a:lnSpc>
              <a:buSzPct val="100000"/>
              <a:buFontTx/>
              <a:buAutoNum type="alphaUcPeriod"/>
            </a:pPr>
            <a:r>
              <a:rPr lang="en-US" sz="2000" dirty="0" smtClean="0"/>
              <a:t>False</a:t>
            </a:r>
          </a:p>
          <a:p>
            <a:pPr marL="976313" lvl="1" indent="-342900">
              <a:lnSpc>
                <a:spcPct val="80000"/>
              </a:lnSpc>
              <a:buFontTx/>
              <a:buNone/>
            </a:pPr>
            <a:endParaRPr lang="en-US" sz="2000" dirty="0" smtClean="0"/>
          </a:p>
          <a:p>
            <a:pPr marL="976313" lvl="1" indent="-342900">
              <a:lnSpc>
                <a:spcPct val="80000"/>
              </a:lnSpc>
            </a:pPr>
            <a:endParaRPr lang="en-US" sz="2000" dirty="0" smtClean="0"/>
          </a:p>
          <a:p>
            <a:pPr marL="976313" lvl="1" indent="-342900">
              <a:lnSpc>
                <a:spcPct val="80000"/>
              </a:lnSpc>
              <a:buFontTx/>
              <a:buAutoNum type="alphaUcPeriod"/>
            </a:pPr>
            <a:endParaRPr lang="en-US" sz="2000" dirty="0" smtClean="0"/>
          </a:p>
        </p:txBody>
      </p:sp>
      <p:sp>
        <p:nvSpPr>
          <p:cNvPr id="38916" name="Rectangle 13"/>
          <p:cNvSpPr>
            <a:spLocks noGrp="1" noChangeArrowheads="1"/>
          </p:cNvSpPr>
          <p:nvPr>
            <p:ph sz="half" idx="2"/>
          </p:nvPr>
        </p:nvSpPr>
        <p:spPr>
          <a:xfrm>
            <a:off x="4572000" y="1143000"/>
            <a:ext cx="4343400" cy="5257800"/>
          </a:xfrm>
        </p:spPr>
        <p:txBody>
          <a:bodyPr>
            <a:normAutofit/>
          </a:bodyPr>
          <a:lstStyle/>
          <a:p>
            <a:pPr marL="381000" indent="-381000">
              <a:lnSpc>
                <a:spcPct val="80000"/>
              </a:lnSpc>
            </a:pPr>
            <a:r>
              <a:rPr lang="en-US" sz="2000" b="1" dirty="0" smtClean="0"/>
              <a:t>A roof material with a UL Class A rating will not burn?</a:t>
            </a:r>
          </a:p>
          <a:p>
            <a:pPr marL="976313" lvl="1" indent="-342900">
              <a:lnSpc>
                <a:spcPct val="90000"/>
              </a:lnSpc>
              <a:buSzPct val="100000"/>
              <a:buFontTx/>
              <a:buAutoNum type="alphaUcPeriod"/>
            </a:pPr>
            <a:r>
              <a:rPr lang="en-US" sz="2000" dirty="0" smtClean="0"/>
              <a:t>True</a:t>
            </a:r>
          </a:p>
          <a:p>
            <a:pPr marL="976313" lvl="1" indent="-342900">
              <a:lnSpc>
                <a:spcPct val="90000"/>
              </a:lnSpc>
              <a:buSzPct val="100000"/>
              <a:buFontTx/>
              <a:buAutoNum type="alphaUcPeriod"/>
            </a:pPr>
            <a:r>
              <a:rPr lang="en-US" sz="2000" dirty="0" smtClean="0"/>
              <a:t>False</a:t>
            </a:r>
          </a:p>
          <a:p>
            <a:pPr marL="800100" lvl="1" indent="-342900">
              <a:lnSpc>
                <a:spcPct val="80000"/>
              </a:lnSpc>
            </a:pPr>
            <a:endParaRPr lang="en-US" sz="2000" dirty="0" smtClean="0"/>
          </a:p>
          <a:p>
            <a:pPr marL="381000" indent="-381000">
              <a:lnSpc>
                <a:spcPct val="80000"/>
              </a:lnSpc>
            </a:pPr>
            <a:r>
              <a:rPr lang="en-US" sz="2000" b="1" dirty="0" smtClean="0"/>
              <a:t>The air over a cool roof is cooler than the air over a dark membrane roof?</a:t>
            </a:r>
          </a:p>
          <a:p>
            <a:pPr marL="976313" lvl="1" indent="-342900">
              <a:lnSpc>
                <a:spcPct val="90000"/>
              </a:lnSpc>
              <a:buSzPct val="100000"/>
              <a:buFontTx/>
              <a:buAutoNum type="alphaUcPeriod"/>
            </a:pPr>
            <a:r>
              <a:rPr lang="en-US" sz="2000" dirty="0" smtClean="0"/>
              <a:t>True</a:t>
            </a:r>
          </a:p>
          <a:p>
            <a:pPr marL="976313" lvl="1" indent="-342900">
              <a:lnSpc>
                <a:spcPct val="90000"/>
              </a:lnSpc>
              <a:buSzPct val="100000"/>
              <a:buFontTx/>
              <a:buAutoNum type="alphaUcPeriod"/>
            </a:pPr>
            <a:r>
              <a:rPr lang="en-US" sz="2000" dirty="0" smtClean="0"/>
              <a:t>False</a:t>
            </a:r>
          </a:p>
          <a:p>
            <a:pPr marL="381000" indent="-381000">
              <a:lnSpc>
                <a:spcPct val="80000"/>
              </a:lnSpc>
              <a:buFontTx/>
              <a:buNone/>
            </a:pPr>
            <a:endParaRPr lang="en-US" sz="2400" dirty="0" smtClean="0"/>
          </a:p>
          <a:p>
            <a:pPr marL="381000" indent="-381000">
              <a:lnSpc>
                <a:spcPct val="80000"/>
              </a:lnSpc>
            </a:pPr>
            <a:endParaRPr lang="en-US" sz="2400" dirty="0" smtClean="0"/>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38915">
                                            <p:txEl>
                                              <p:pRg st="3" end="3"/>
                                            </p:txEl>
                                          </p:spTgt>
                                        </p:tgtEl>
                                        <p:attrNameLst>
                                          <p:attrName>style.color</p:attrName>
                                        </p:attrNameLst>
                                      </p:cBhvr>
                                      <p:to>
                                        <p:clrVal>
                                          <a:srgbClr val="FF0000"/>
                                        </p:clrVal>
                                      </p:to>
                                    </p:set>
                                    <p:set>
                                      <p:cBhvr>
                                        <p:cTn id="7" dur="500" fill="hold"/>
                                        <p:tgtEl>
                                          <p:spTgt spid="38915">
                                            <p:txEl>
                                              <p:pRg st="3" end="3"/>
                                            </p:txEl>
                                          </p:spTgt>
                                        </p:tgtEl>
                                        <p:attrNameLst>
                                          <p:attrName>fillcolor</p:attrName>
                                        </p:attrNameLst>
                                      </p:cBhvr>
                                      <p:to>
                                        <p:clrVal>
                                          <a:srgbClr val="FF0000"/>
                                        </p:clrVal>
                                      </p:to>
                                    </p:set>
                                    <p:set>
                                      <p:cBhvr>
                                        <p:cTn id="8" dur="500" fill="hold"/>
                                        <p:tgtEl>
                                          <p:spTgt spid="38915">
                                            <p:txEl>
                                              <p:pRg st="3" end="3"/>
                                            </p:txEl>
                                          </p:spTgt>
                                        </p:tgtEl>
                                        <p:attrNameLst>
                                          <p:attrName>fill.type</p:attrName>
                                        </p:attrNameLst>
                                      </p:cBhvr>
                                      <p:to>
                                        <p:strVal val="solid"/>
                                      </p:to>
                                    </p:set>
                                  </p:childTnLst>
                                </p:cTn>
                              </p:par>
                            </p:childTnLst>
                          </p:cTn>
                        </p:par>
                      </p:childTnLst>
                    </p:cTn>
                  </p:par>
                  <p:par>
                    <p:cTn id="9" fill="hold">
                      <p:stCondLst>
                        <p:cond delay="indefinite"/>
                      </p:stCondLst>
                      <p:childTnLst>
                        <p:par>
                          <p:cTn id="10" fill="hold">
                            <p:stCondLst>
                              <p:cond delay="0"/>
                            </p:stCondLst>
                            <p:childTnLst>
                              <p:par>
                                <p:cTn id="11" presetID="16" presetClass="emph" presetSubtype="0" fill="hold" nodeType="clickEffect">
                                  <p:stCondLst>
                                    <p:cond delay="0"/>
                                  </p:stCondLst>
                                  <p:iterate type="lt">
                                    <p:tmPct val="4000"/>
                                  </p:iterate>
                                  <p:childTnLst>
                                    <p:set>
                                      <p:cBhvr override="childStyle">
                                        <p:cTn id="12" dur="500" fill="hold"/>
                                        <p:tgtEl>
                                          <p:spTgt spid="38915">
                                            <p:txEl>
                                              <p:pRg st="8" end="8"/>
                                            </p:txEl>
                                          </p:spTgt>
                                        </p:tgtEl>
                                        <p:attrNameLst>
                                          <p:attrName>style.color</p:attrName>
                                        </p:attrNameLst>
                                      </p:cBhvr>
                                      <p:to>
                                        <p:clrVal>
                                          <a:srgbClr val="FF0000"/>
                                        </p:clrVal>
                                      </p:to>
                                    </p:set>
                                    <p:set>
                                      <p:cBhvr>
                                        <p:cTn id="13" dur="500" fill="hold"/>
                                        <p:tgtEl>
                                          <p:spTgt spid="38915">
                                            <p:txEl>
                                              <p:pRg st="8" end="8"/>
                                            </p:txEl>
                                          </p:spTgt>
                                        </p:tgtEl>
                                        <p:attrNameLst>
                                          <p:attrName>fillcolor</p:attrName>
                                        </p:attrNameLst>
                                      </p:cBhvr>
                                      <p:to>
                                        <p:clrVal>
                                          <a:srgbClr val="FF0000"/>
                                        </p:clrVal>
                                      </p:to>
                                    </p:set>
                                    <p:set>
                                      <p:cBhvr>
                                        <p:cTn id="14" dur="500" fill="hold"/>
                                        <p:tgtEl>
                                          <p:spTgt spid="38915">
                                            <p:txEl>
                                              <p:pRg st="8" end="8"/>
                                            </p:txEl>
                                          </p:spTgt>
                                        </p:tgtEl>
                                        <p:attrNameLst>
                                          <p:attrName>fill.type</p:attrName>
                                        </p:attrNameLst>
                                      </p:cBhvr>
                                      <p:to>
                                        <p:strVal val="solid"/>
                                      </p:to>
                                    </p:set>
                                  </p:childTnLst>
                                </p:cTn>
                              </p:par>
                            </p:childTnLst>
                          </p:cTn>
                        </p:par>
                      </p:childTnLst>
                    </p:cTn>
                  </p:par>
                  <p:par>
                    <p:cTn id="15" fill="hold">
                      <p:stCondLst>
                        <p:cond delay="indefinite"/>
                      </p:stCondLst>
                      <p:childTnLst>
                        <p:par>
                          <p:cTn id="16" fill="hold">
                            <p:stCondLst>
                              <p:cond delay="0"/>
                            </p:stCondLst>
                            <p:childTnLst>
                              <p:par>
                                <p:cTn id="17" presetID="16" presetClass="emph" presetSubtype="0" fill="hold" nodeType="clickEffect">
                                  <p:stCondLst>
                                    <p:cond delay="0"/>
                                  </p:stCondLst>
                                  <p:iterate type="lt">
                                    <p:tmPct val="4000"/>
                                  </p:iterate>
                                  <p:childTnLst>
                                    <p:set>
                                      <p:cBhvr override="childStyle">
                                        <p:cTn id="18" dur="500" fill="hold"/>
                                        <p:tgtEl>
                                          <p:spTgt spid="38915">
                                            <p:txEl>
                                              <p:pRg st="12" end="12"/>
                                            </p:txEl>
                                          </p:spTgt>
                                        </p:tgtEl>
                                        <p:attrNameLst>
                                          <p:attrName>style.color</p:attrName>
                                        </p:attrNameLst>
                                      </p:cBhvr>
                                      <p:to>
                                        <p:clrVal>
                                          <a:srgbClr val="FF0000"/>
                                        </p:clrVal>
                                      </p:to>
                                    </p:set>
                                    <p:set>
                                      <p:cBhvr>
                                        <p:cTn id="19" dur="500" fill="hold"/>
                                        <p:tgtEl>
                                          <p:spTgt spid="38915">
                                            <p:txEl>
                                              <p:pRg st="12" end="12"/>
                                            </p:txEl>
                                          </p:spTgt>
                                        </p:tgtEl>
                                        <p:attrNameLst>
                                          <p:attrName>fillcolor</p:attrName>
                                        </p:attrNameLst>
                                      </p:cBhvr>
                                      <p:to>
                                        <p:clrVal>
                                          <a:srgbClr val="FF0000"/>
                                        </p:clrVal>
                                      </p:to>
                                    </p:set>
                                    <p:set>
                                      <p:cBhvr>
                                        <p:cTn id="20" dur="500" fill="hold"/>
                                        <p:tgtEl>
                                          <p:spTgt spid="38915">
                                            <p:txEl>
                                              <p:pRg st="12" end="12"/>
                                            </p:txEl>
                                          </p:spTgt>
                                        </p:tgtEl>
                                        <p:attrNameLst>
                                          <p:attrName>fill.type</p:attrName>
                                        </p:attrNameLst>
                                      </p:cBhvr>
                                      <p:to>
                                        <p:strVal val="solid"/>
                                      </p:to>
                                    </p:set>
                                  </p:childTnLst>
                                </p:cTn>
                              </p:par>
                            </p:childTnLst>
                          </p:cTn>
                        </p:par>
                      </p:childTnLst>
                    </p:cTn>
                  </p:par>
                  <p:par>
                    <p:cTn id="21" fill="hold">
                      <p:stCondLst>
                        <p:cond delay="indefinite"/>
                      </p:stCondLst>
                      <p:childTnLst>
                        <p:par>
                          <p:cTn id="22" fill="hold">
                            <p:stCondLst>
                              <p:cond delay="0"/>
                            </p:stCondLst>
                            <p:childTnLst>
                              <p:par>
                                <p:cTn id="23" presetID="16" presetClass="emph" presetSubtype="0" fill="hold" nodeType="clickEffect">
                                  <p:stCondLst>
                                    <p:cond delay="0"/>
                                  </p:stCondLst>
                                  <p:iterate type="lt">
                                    <p:tmPct val="4000"/>
                                  </p:iterate>
                                  <p:childTnLst>
                                    <p:set>
                                      <p:cBhvr override="childStyle">
                                        <p:cTn id="24" dur="500" fill="hold"/>
                                        <p:tgtEl>
                                          <p:spTgt spid="38916">
                                            <p:txEl>
                                              <p:pRg st="2" end="2"/>
                                            </p:txEl>
                                          </p:spTgt>
                                        </p:tgtEl>
                                        <p:attrNameLst>
                                          <p:attrName>style.color</p:attrName>
                                        </p:attrNameLst>
                                      </p:cBhvr>
                                      <p:to>
                                        <p:clrVal>
                                          <a:srgbClr val="FF0000"/>
                                        </p:clrVal>
                                      </p:to>
                                    </p:set>
                                    <p:set>
                                      <p:cBhvr>
                                        <p:cTn id="25" dur="500" fill="hold"/>
                                        <p:tgtEl>
                                          <p:spTgt spid="38916">
                                            <p:txEl>
                                              <p:pRg st="2" end="2"/>
                                            </p:txEl>
                                          </p:spTgt>
                                        </p:tgtEl>
                                        <p:attrNameLst>
                                          <p:attrName>fillcolor</p:attrName>
                                        </p:attrNameLst>
                                      </p:cBhvr>
                                      <p:to>
                                        <p:clrVal>
                                          <a:srgbClr val="FF0000"/>
                                        </p:clrVal>
                                      </p:to>
                                    </p:set>
                                    <p:set>
                                      <p:cBhvr>
                                        <p:cTn id="26" dur="500" fill="hold"/>
                                        <p:tgtEl>
                                          <p:spTgt spid="38916">
                                            <p:txEl>
                                              <p:pRg st="2" end="2"/>
                                            </p:txEl>
                                          </p:spTgt>
                                        </p:tgtEl>
                                        <p:attrNameLst>
                                          <p:attrName>fill.type</p:attrName>
                                        </p:attrNameLst>
                                      </p:cBhvr>
                                      <p:to>
                                        <p:strVal val="solid"/>
                                      </p:to>
                                    </p:set>
                                  </p:childTnLst>
                                </p:cTn>
                              </p:par>
                            </p:childTnLst>
                          </p:cTn>
                        </p:par>
                      </p:childTnLst>
                    </p:cTn>
                  </p:par>
                  <p:par>
                    <p:cTn id="27" fill="hold">
                      <p:stCondLst>
                        <p:cond delay="indefinite"/>
                      </p:stCondLst>
                      <p:childTnLst>
                        <p:par>
                          <p:cTn id="28" fill="hold">
                            <p:stCondLst>
                              <p:cond delay="0"/>
                            </p:stCondLst>
                            <p:childTnLst>
                              <p:par>
                                <p:cTn id="29" presetID="16" presetClass="emph" presetSubtype="0" fill="hold" nodeType="clickEffect">
                                  <p:stCondLst>
                                    <p:cond delay="0"/>
                                  </p:stCondLst>
                                  <p:iterate type="lt">
                                    <p:tmPct val="4000"/>
                                  </p:iterate>
                                  <p:childTnLst>
                                    <p:set>
                                      <p:cBhvr override="childStyle">
                                        <p:cTn id="30" dur="500" fill="hold"/>
                                        <p:tgtEl>
                                          <p:spTgt spid="38916">
                                            <p:txEl>
                                              <p:pRg st="6" end="6"/>
                                            </p:txEl>
                                          </p:spTgt>
                                        </p:tgtEl>
                                        <p:attrNameLst>
                                          <p:attrName>style.color</p:attrName>
                                        </p:attrNameLst>
                                      </p:cBhvr>
                                      <p:to>
                                        <p:clrVal>
                                          <a:srgbClr val="FF0000"/>
                                        </p:clrVal>
                                      </p:to>
                                    </p:set>
                                    <p:set>
                                      <p:cBhvr>
                                        <p:cTn id="31" dur="500" fill="hold"/>
                                        <p:tgtEl>
                                          <p:spTgt spid="38916">
                                            <p:txEl>
                                              <p:pRg st="6" end="6"/>
                                            </p:txEl>
                                          </p:spTgt>
                                        </p:tgtEl>
                                        <p:attrNameLst>
                                          <p:attrName>fillcolor</p:attrName>
                                        </p:attrNameLst>
                                      </p:cBhvr>
                                      <p:to>
                                        <p:clrVal>
                                          <a:srgbClr val="FF0000"/>
                                        </p:clrVal>
                                      </p:to>
                                    </p:set>
                                    <p:set>
                                      <p:cBhvr>
                                        <p:cTn id="32" dur="500" fill="hold"/>
                                        <p:tgtEl>
                                          <p:spTgt spid="38916">
                                            <p:txEl>
                                              <p:pRg st="6" end="6"/>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TPO PILLOWING Model (2)"/>
          <p:cNvPicPr>
            <a:picLocks noGrp="1" noChangeAspect="1" noChangeArrowheads="1"/>
          </p:cNvPicPr>
          <p:nvPr>
            <p:ph/>
          </p:nvPr>
        </p:nvPicPr>
        <p:blipFill>
          <a:blip r:embed="rId3" cstate="email"/>
          <a:srcRect/>
          <a:stretch>
            <a:fillRect/>
          </a:stretch>
        </p:blipFill>
        <p:spPr>
          <a:xfrm>
            <a:off x="0" y="12700"/>
            <a:ext cx="9144000" cy="6845300"/>
          </a:xfrm>
        </p:spPr>
      </p:pic>
      <p:sp>
        <p:nvSpPr>
          <p:cNvPr id="52227" name="Text Box 3"/>
          <p:cNvSpPr txBox="1">
            <a:spLocks noChangeArrowheads="1"/>
          </p:cNvSpPr>
          <p:nvPr/>
        </p:nvSpPr>
        <p:spPr bwMode="auto">
          <a:xfrm>
            <a:off x="0" y="0"/>
            <a:ext cx="9144000" cy="641350"/>
          </a:xfrm>
          <a:prstGeom prst="rect">
            <a:avLst/>
          </a:prstGeom>
          <a:noFill/>
          <a:ln w="9525">
            <a:noFill/>
            <a:miter lim="800000"/>
            <a:headEnd/>
            <a:tailEnd/>
          </a:ln>
        </p:spPr>
        <p:txBody>
          <a:bodyPr>
            <a:spAutoFit/>
          </a:bodyPr>
          <a:lstStyle/>
          <a:p>
            <a:pPr>
              <a:spcBef>
                <a:spcPct val="50000"/>
              </a:spcBef>
            </a:pPr>
            <a:r>
              <a:rPr lang="en-US" sz="3600" b="1" dirty="0">
                <a:solidFill>
                  <a:schemeClr val="tx2">
                    <a:lumMod val="75000"/>
                  </a:schemeClr>
                </a:solidFill>
                <a:latin typeface="Trebuchet MS" pitchFamily="34" charset="0"/>
              </a:rPr>
              <a:t>Additional Winter Condition Concerns</a:t>
            </a:r>
          </a:p>
        </p:txBody>
      </p:sp>
    </p:spTree>
  </p:cSld>
  <p:clrMapOvr>
    <a:masterClrMapping/>
  </p:clrMapOvr>
  <p:transition>
    <p:wipe dir="r"/>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Content Placeholder 4" descr="TPO PILLOWING Model (3).jpg"/>
          <p:cNvPicPr>
            <a:picLocks noGrp="1" noChangeAspect="1"/>
          </p:cNvPicPr>
          <p:nvPr>
            <p:ph/>
          </p:nvPr>
        </p:nvPicPr>
        <p:blipFill>
          <a:blip r:embed="rId3" cstate="email"/>
          <a:srcRect/>
          <a:stretch>
            <a:fillRect/>
          </a:stretch>
        </p:blipFill>
        <p:spPr>
          <a:xfrm>
            <a:off x="-7938" y="0"/>
            <a:ext cx="9151938" cy="6904038"/>
          </a:xfrm>
        </p:spPr>
      </p:pic>
      <p:sp>
        <p:nvSpPr>
          <p:cNvPr id="53251" name="Text Box 3"/>
          <p:cNvSpPr txBox="1">
            <a:spLocks noChangeArrowheads="1"/>
          </p:cNvSpPr>
          <p:nvPr/>
        </p:nvSpPr>
        <p:spPr bwMode="auto">
          <a:xfrm>
            <a:off x="0" y="-107950"/>
            <a:ext cx="9144000" cy="641350"/>
          </a:xfrm>
          <a:prstGeom prst="rect">
            <a:avLst/>
          </a:prstGeom>
          <a:noFill/>
          <a:ln w="9525">
            <a:noFill/>
            <a:miter lim="800000"/>
            <a:headEnd/>
            <a:tailEnd/>
          </a:ln>
        </p:spPr>
        <p:txBody>
          <a:bodyPr>
            <a:spAutoFit/>
          </a:bodyPr>
          <a:lstStyle/>
          <a:p>
            <a:pPr>
              <a:spcBef>
                <a:spcPct val="50000"/>
              </a:spcBef>
            </a:pPr>
            <a:r>
              <a:rPr lang="en-US" sz="3600" b="1" dirty="0">
                <a:solidFill>
                  <a:schemeClr val="tx2">
                    <a:lumMod val="75000"/>
                  </a:schemeClr>
                </a:solidFill>
                <a:latin typeface="Trebuchet MS" pitchFamily="34" charset="0"/>
              </a:rPr>
              <a:t>Additional Winter Condition Concerns</a:t>
            </a:r>
          </a:p>
        </p:txBody>
      </p:sp>
    </p:spTree>
  </p:cSld>
  <p:clrMapOvr>
    <a:masterClrMapping/>
  </p:clrMapOvr>
  <p:transition>
    <p:wipe dir="r"/>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Content Placeholder 4" descr="TPO PILLOWING Model (4).jpg"/>
          <p:cNvPicPr>
            <a:picLocks noGrp="1" noChangeAspect="1"/>
          </p:cNvPicPr>
          <p:nvPr>
            <p:ph/>
          </p:nvPr>
        </p:nvPicPr>
        <p:blipFill>
          <a:blip r:embed="rId3" cstate="email"/>
          <a:srcRect/>
          <a:stretch>
            <a:fillRect/>
          </a:stretch>
        </p:blipFill>
        <p:spPr>
          <a:xfrm>
            <a:off x="-152400" y="0"/>
            <a:ext cx="9307513" cy="6858000"/>
          </a:xfrm>
        </p:spPr>
      </p:pic>
      <p:sp>
        <p:nvSpPr>
          <p:cNvPr id="54275" name="Text Box 3"/>
          <p:cNvSpPr txBox="1">
            <a:spLocks noChangeArrowheads="1"/>
          </p:cNvSpPr>
          <p:nvPr/>
        </p:nvSpPr>
        <p:spPr bwMode="auto">
          <a:xfrm>
            <a:off x="0" y="0"/>
            <a:ext cx="9144000" cy="641350"/>
          </a:xfrm>
          <a:prstGeom prst="rect">
            <a:avLst/>
          </a:prstGeom>
          <a:noFill/>
          <a:ln w="9525">
            <a:noFill/>
            <a:miter lim="800000"/>
            <a:headEnd/>
            <a:tailEnd/>
          </a:ln>
        </p:spPr>
        <p:txBody>
          <a:bodyPr>
            <a:spAutoFit/>
          </a:bodyPr>
          <a:lstStyle/>
          <a:p>
            <a:pPr>
              <a:spcBef>
                <a:spcPct val="50000"/>
              </a:spcBef>
            </a:pPr>
            <a:r>
              <a:rPr lang="en-US" sz="3600" b="1" dirty="0">
                <a:solidFill>
                  <a:schemeClr val="tx2">
                    <a:lumMod val="75000"/>
                  </a:schemeClr>
                </a:solidFill>
                <a:latin typeface="Trebuchet MS" pitchFamily="34" charset="0"/>
              </a:rPr>
              <a:t>Additional Winter Condition Concerns</a:t>
            </a:r>
          </a:p>
        </p:txBody>
      </p:sp>
    </p:spTree>
  </p:cSld>
  <p:clrMapOvr>
    <a:masterClrMapping/>
  </p:clrMapOvr>
  <p:transition>
    <p:wipe dir="r"/>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95400"/>
            <a:ext cx="8229600" cy="4373563"/>
          </a:xfrm>
        </p:spPr>
        <p:txBody>
          <a:bodyPr>
            <a:normAutofit/>
          </a:bodyPr>
          <a:lstStyle/>
          <a:p>
            <a:pPr>
              <a:spcBef>
                <a:spcPts val="600"/>
              </a:spcBef>
              <a:spcAft>
                <a:spcPts val="600"/>
              </a:spcAft>
            </a:pPr>
            <a:r>
              <a:rPr lang="en-US" dirty="0" smtClean="0"/>
              <a:t>Cool roof membrane on plywood roof decks</a:t>
            </a:r>
          </a:p>
          <a:p>
            <a:pPr lvl="2">
              <a:spcBef>
                <a:spcPts val="600"/>
              </a:spcBef>
              <a:spcAft>
                <a:spcPts val="600"/>
              </a:spcAft>
            </a:pPr>
            <a:r>
              <a:rPr lang="en-US" dirty="0" smtClean="0"/>
              <a:t>Low slope attic</a:t>
            </a:r>
          </a:p>
          <a:p>
            <a:pPr lvl="2">
              <a:spcBef>
                <a:spcPts val="600"/>
              </a:spcBef>
              <a:spcAft>
                <a:spcPts val="600"/>
              </a:spcAft>
            </a:pPr>
            <a:r>
              <a:rPr lang="en-US" dirty="0" smtClean="0"/>
              <a:t>Drywall on underside of rafters</a:t>
            </a:r>
          </a:p>
          <a:p>
            <a:pPr lvl="2">
              <a:spcBef>
                <a:spcPts val="600"/>
              </a:spcBef>
              <a:spcAft>
                <a:spcPts val="600"/>
              </a:spcAft>
            </a:pPr>
            <a:r>
              <a:rPr lang="en-US" dirty="0" smtClean="0"/>
              <a:t>Batt insulation</a:t>
            </a:r>
          </a:p>
          <a:p>
            <a:pPr lvl="2">
              <a:spcBef>
                <a:spcPts val="600"/>
              </a:spcBef>
              <a:spcAft>
                <a:spcPts val="600"/>
              </a:spcAft>
            </a:pPr>
            <a:r>
              <a:rPr lang="en-US" dirty="0" smtClean="0"/>
              <a:t>Ineffectual vapor retarder</a:t>
            </a:r>
          </a:p>
          <a:p>
            <a:pPr lvl="2">
              <a:spcBef>
                <a:spcPts val="600"/>
              </a:spcBef>
              <a:spcAft>
                <a:spcPts val="600"/>
              </a:spcAft>
            </a:pPr>
            <a:r>
              <a:rPr lang="en-US" dirty="0" smtClean="0"/>
              <a:t>Airspace below deck</a:t>
            </a:r>
          </a:p>
          <a:p>
            <a:pPr lvl="2">
              <a:spcBef>
                <a:spcPts val="600"/>
              </a:spcBef>
              <a:spcAft>
                <a:spcPts val="600"/>
              </a:spcAft>
            </a:pPr>
            <a:r>
              <a:rPr lang="en-US" dirty="0" smtClean="0"/>
              <a:t>Poor venting</a:t>
            </a:r>
          </a:p>
        </p:txBody>
      </p:sp>
      <p:sp>
        <p:nvSpPr>
          <p:cNvPr id="5" name="Title 1"/>
          <p:cNvSpPr>
            <a:spLocks noGrp="1"/>
          </p:cNvSpPr>
          <p:nvPr>
            <p:ph type="title"/>
          </p:nvPr>
        </p:nvSpPr>
        <p:spPr>
          <a:xfrm>
            <a:off x="457200" y="274638"/>
            <a:ext cx="8229600" cy="1143000"/>
          </a:xfrm>
        </p:spPr>
        <p:txBody>
          <a:bodyPr>
            <a:normAutofit fontScale="90000"/>
          </a:bodyPr>
          <a:lstStyle/>
          <a:p>
            <a:r>
              <a:rPr lang="en-US" sz="4000" dirty="0" smtClean="0"/>
              <a:t>Learning from Experience </a:t>
            </a:r>
            <a:r>
              <a:rPr lang="en-US" dirty="0" smtClean="0"/>
              <a:t/>
            </a:r>
            <a:br>
              <a:rPr lang="en-US" dirty="0" smtClean="0"/>
            </a:br>
            <a:endParaRPr lang="en-US" sz="3100" b="0" dirty="0"/>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left)">
                                      <p:cBhvr>
                                        <p:cTn id="10" dur="500"/>
                                        <p:tgtEl>
                                          <p:spTgt spid="3">
                                            <p:txEl>
                                              <p:pRg st="1" end="1"/>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wipe(left)">
                                      <p:cBhvr>
                                        <p:cTn id="13" dur="500"/>
                                        <p:tgtEl>
                                          <p:spTgt spid="3">
                                            <p:txEl>
                                              <p:pRg st="2" end="2"/>
                                            </p:txEl>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wipe(left)">
                                      <p:cBhvr>
                                        <p:cTn id="16" dur="500"/>
                                        <p:tgtEl>
                                          <p:spTgt spid="3">
                                            <p:txEl>
                                              <p:pRg st="3" end="3"/>
                                            </p:txEl>
                                          </p:spTgt>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wipe(left)">
                                      <p:cBhvr>
                                        <p:cTn id="19" dur="500"/>
                                        <p:tgtEl>
                                          <p:spTgt spid="3">
                                            <p:txEl>
                                              <p:pRg st="4" end="4"/>
                                            </p:txEl>
                                          </p:spTgt>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wipe(left)">
                                      <p:cBhvr>
                                        <p:cTn id="22" dur="500"/>
                                        <p:tgtEl>
                                          <p:spTgt spid="3">
                                            <p:txEl>
                                              <p:pRg st="5" end="5"/>
                                            </p:txEl>
                                          </p:spTgt>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wipe(left)">
                                      <p:cBhvr>
                                        <p:cTn id="25"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266" name="Rectangle 3"/>
          <p:cNvSpPr txBox="1">
            <a:spLocks/>
          </p:cNvSpPr>
          <p:nvPr/>
        </p:nvSpPr>
        <p:spPr bwMode="auto">
          <a:xfrm>
            <a:off x="1428750" y="5129213"/>
            <a:ext cx="6191250" cy="1423987"/>
          </a:xfrm>
          <a:prstGeom prst="rect">
            <a:avLst/>
          </a:prstGeom>
          <a:noFill/>
          <a:ln w="9525">
            <a:noFill/>
            <a:miter lim="800000"/>
            <a:headEnd/>
            <a:tailEnd/>
          </a:ln>
        </p:spPr>
        <p:txBody>
          <a:bodyPr/>
          <a:lstStyle/>
          <a:p>
            <a:pPr algn="ctr">
              <a:buFontTx/>
              <a:buNone/>
            </a:pPr>
            <a:r>
              <a:rPr lang="en-US" sz="2400" dirty="0">
                <a:latin typeface="Arial" pitchFamily="34" charset="0"/>
                <a:cs typeface="Arial" pitchFamily="34" charset="0"/>
              </a:rPr>
              <a:t>Batt insulation friction fitted into rafter space with 2” gap between vapor retarder and rafter renders vapor retarder ineffective. (Like it was not there!)</a:t>
            </a:r>
          </a:p>
        </p:txBody>
      </p:sp>
      <p:pic>
        <p:nvPicPr>
          <p:cNvPr id="11267" name="Picture 2" descr="DSC01075"/>
          <p:cNvPicPr>
            <a:picLocks noChangeAspect="1" noChangeArrowheads="1"/>
          </p:cNvPicPr>
          <p:nvPr/>
        </p:nvPicPr>
        <p:blipFill>
          <a:blip r:embed="rId3" cstate="email"/>
          <a:srcRect/>
          <a:stretch>
            <a:fillRect/>
          </a:stretch>
        </p:blipFill>
        <p:spPr bwMode="auto">
          <a:xfrm>
            <a:off x="1516063" y="533400"/>
            <a:ext cx="6105525" cy="4572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wipe dir="r"/>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290" name="Picture 2" descr="09_1-21-2009%20TG-Observation%20Tree%20Damage%20Repair%20020"/>
          <p:cNvPicPr>
            <a:picLocks noChangeAspect="1" noChangeArrowheads="1"/>
          </p:cNvPicPr>
          <p:nvPr/>
        </p:nvPicPr>
        <p:blipFill>
          <a:blip r:embed="rId3" cstate="email"/>
          <a:srcRect/>
          <a:stretch>
            <a:fillRect/>
          </a:stretch>
        </p:blipFill>
        <p:spPr bwMode="auto">
          <a:xfrm>
            <a:off x="1524000" y="684213"/>
            <a:ext cx="6110288" cy="4572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Rectangle 3"/>
          <p:cNvSpPr txBox="1">
            <a:spLocks/>
          </p:cNvSpPr>
          <p:nvPr/>
        </p:nvSpPr>
        <p:spPr>
          <a:xfrm>
            <a:off x="1255713" y="5322888"/>
            <a:ext cx="6586537" cy="1219200"/>
          </a:xfrm>
          <a:prstGeom prst="rect">
            <a:avLst/>
          </a:prstGeom>
        </p:spPr>
        <p:txBody>
          <a:bodyPr/>
          <a:lstStyle/>
          <a:p>
            <a:pPr algn="ctr">
              <a:lnSpc>
                <a:spcPct val="100000"/>
              </a:lnSpc>
              <a:spcBef>
                <a:spcPts val="0"/>
              </a:spcBef>
              <a:spcAft>
                <a:spcPts val="0"/>
              </a:spcAft>
              <a:buClr>
                <a:srgbClr val="FF9900"/>
              </a:buClr>
              <a:buFontTx/>
              <a:buNone/>
              <a:defRPr/>
            </a:pPr>
            <a:r>
              <a:rPr lang="en-US" sz="2400" dirty="0">
                <a:latin typeface="Arial" pitchFamily="34" charset="0"/>
                <a:cs typeface="Arial" pitchFamily="34" charset="0"/>
              </a:rPr>
              <a:t>Shopping center with trusses, supporting mold growth in unventilated attic, or </a:t>
            </a:r>
            <a:r>
              <a:rPr lang="en-US" sz="2400" dirty="0" smtClean="0">
                <a:latin typeface="Arial" pitchFamily="34" charset="0"/>
                <a:cs typeface="Arial" pitchFamily="34" charset="0"/>
              </a:rPr>
              <a:t>interstitial spaces, </a:t>
            </a:r>
            <a:r>
              <a:rPr lang="en-US" sz="2400" dirty="0">
                <a:latin typeface="Arial" pitchFamily="34" charset="0"/>
                <a:cs typeface="Arial" pitchFamily="34" charset="0"/>
              </a:rPr>
              <a:t>in approximately 18  </a:t>
            </a:r>
            <a:r>
              <a:rPr lang="en-US" sz="2400" dirty="0" smtClean="0">
                <a:latin typeface="Arial" pitchFamily="34" charset="0"/>
                <a:cs typeface="Arial" pitchFamily="34" charset="0"/>
              </a:rPr>
              <a:t>years</a:t>
            </a:r>
            <a:endParaRPr lang="en-US" sz="2400" kern="0" dirty="0">
              <a:latin typeface="Arial" pitchFamily="34" charset="0"/>
              <a:cs typeface="Arial" pitchFamily="34" charset="0"/>
            </a:endParaRPr>
          </a:p>
        </p:txBody>
      </p:sp>
    </p:spTree>
  </p:cSld>
  <p:clrMapOvr>
    <a:masterClrMapping/>
  </p:clrMapOvr>
  <p:transition>
    <p:wipe dir="r"/>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410" name="Rectangle 3"/>
          <p:cNvSpPr txBox="1">
            <a:spLocks/>
          </p:cNvSpPr>
          <p:nvPr/>
        </p:nvSpPr>
        <p:spPr bwMode="auto">
          <a:xfrm>
            <a:off x="1436688" y="5327650"/>
            <a:ext cx="6183312" cy="979488"/>
          </a:xfrm>
          <a:prstGeom prst="rect">
            <a:avLst/>
          </a:prstGeom>
          <a:noFill/>
          <a:ln w="9525">
            <a:noFill/>
            <a:miter lim="800000"/>
            <a:headEnd/>
            <a:tailEnd/>
          </a:ln>
        </p:spPr>
        <p:txBody>
          <a:bodyPr/>
          <a:lstStyle/>
          <a:p>
            <a:pPr algn="ctr">
              <a:buFontTx/>
              <a:buNone/>
            </a:pPr>
            <a:r>
              <a:rPr lang="en-US" sz="2400" dirty="0">
                <a:latin typeface="Arial" pitchFamily="34" charset="0"/>
                <a:cs typeface="Arial" pitchFamily="34" charset="0"/>
              </a:rPr>
              <a:t>Four years after changing to </a:t>
            </a:r>
            <a:r>
              <a:rPr lang="en-US" sz="2400" dirty="0" smtClean="0">
                <a:latin typeface="Arial" pitchFamily="34" charset="0"/>
                <a:cs typeface="Arial" pitchFamily="34" charset="0"/>
              </a:rPr>
              <a:t>a cool </a:t>
            </a:r>
            <a:r>
              <a:rPr lang="en-US" sz="2400" dirty="0">
                <a:latin typeface="Arial" pitchFamily="34" charset="0"/>
                <a:cs typeface="Arial" pitchFamily="34" charset="0"/>
              </a:rPr>
              <a:t>roof, condensation was supporting mold growth, collapsing ceilings and damaging </a:t>
            </a:r>
            <a:r>
              <a:rPr lang="en-US" sz="2400" dirty="0" smtClean="0">
                <a:latin typeface="Arial" pitchFamily="34" charset="0"/>
                <a:cs typeface="Arial" pitchFamily="34" charset="0"/>
              </a:rPr>
              <a:t>decking</a:t>
            </a:r>
            <a:endParaRPr lang="en-US" sz="2400" dirty="0">
              <a:latin typeface="Arial" pitchFamily="34" charset="0"/>
              <a:cs typeface="Arial" pitchFamily="34" charset="0"/>
            </a:endParaRPr>
          </a:p>
        </p:txBody>
      </p:sp>
      <p:pic>
        <p:nvPicPr>
          <p:cNvPr id="17411" name="Picture 2" descr="march2011%20060"/>
          <p:cNvPicPr>
            <a:picLocks noChangeAspect="1" noChangeArrowheads="1"/>
          </p:cNvPicPr>
          <p:nvPr/>
        </p:nvPicPr>
        <p:blipFill>
          <a:blip r:embed="rId3" cstate="email"/>
          <a:srcRect/>
          <a:stretch>
            <a:fillRect/>
          </a:stretch>
        </p:blipFill>
        <p:spPr bwMode="auto">
          <a:xfrm>
            <a:off x="1246406" y="381000"/>
            <a:ext cx="6525994" cy="489832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wipe dir="r"/>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24000"/>
            <a:ext cx="8229600" cy="4373563"/>
          </a:xfrm>
        </p:spPr>
        <p:txBody>
          <a:bodyPr>
            <a:normAutofit fontScale="92500" lnSpcReduction="20000"/>
          </a:bodyPr>
          <a:lstStyle/>
          <a:p>
            <a:pPr>
              <a:spcBef>
                <a:spcPts val="600"/>
              </a:spcBef>
              <a:spcAft>
                <a:spcPts val="600"/>
              </a:spcAft>
            </a:pPr>
            <a:r>
              <a:rPr lang="en-US" dirty="0" smtClean="0"/>
              <a:t>Condensation concerns in ASHRAE Regions IV and above</a:t>
            </a:r>
          </a:p>
          <a:p>
            <a:pPr lvl="1">
              <a:spcBef>
                <a:spcPts val="600"/>
              </a:spcBef>
              <a:spcAft>
                <a:spcPts val="600"/>
              </a:spcAft>
            </a:pPr>
            <a:r>
              <a:rPr lang="en-US" dirty="0" smtClean="0"/>
              <a:t>e.g. Louisville, St. Louis, Chicago, Milwaukee, Sacramento, CA</a:t>
            </a:r>
          </a:p>
          <a:p>
            <a:pPr>
              <a:spcBef>
                <a:spcPts val="600"/>
              </a:spcBef>
              <a:spcAft>
                <a:spcPts val="600"/>
              </a:spcAft>
            </a:pPr>
            <a:r>
              <a:rPr lang="en-US" dirty="0" smtClean="0"/>
              <a:t>Not regulated to original cool roof membrane</a:t>
            </a:r>
          </a:p>
          <a:p>
            <a:pPr lvl="1">
              <a:spcBef>
                <a:spcPts val="600"/>
              </a:spcBef>
              <a:spcAft>
                <a:spcPts val="600"/>
              </a:spcAft>
            </a:pPr>
            <a:r>
              <a:rPr lang="en-US" dirty="0" smtClean="0"/>
              <a:t>Dayton, OH: Building owner paints black EPDM with acrylic coating in an effort to be green</a:t>
            </a:r>
          </a:p>
          <a:p>
            <a:pPr lvl="2">
              <a:spcBef>
                <a:spcPts val="600"/>
              </a:spcBef>
              <a:spcAft>
                <a:spcPts val="600"/>
              </a:spcAft>
            </a:pPr>
            <a:r>
              <a:rPr lang="en-US" dirty="0" smtClean="0"/>
              <a:t>Results: Interior moisture intrusion</a:t>
            </a:r>
          </a:p>
        </p:txBody>
      </p:sp>
      <p:sp>
        <p:nvSpPr>
          <p:cNvPr id="5" name="Title 1"/>
          <p:cNvSpPr>
            <a:spLocks noGrp="1"/>
          </p:cNvSpPr>
          <p:nvPr>
            <p:ph type="title"/>
          </p:nvPr>
        </p:nvSpPr>
        <p:spPr>
          <a:xfrm>
            <a:off x="457200" y="228600"/>
            <a:ext cx="8229600" cy="1143000"/>
          </a:xfrm>
        </p:spPr>
        <p:txBody>
          <a:bodyPr>
            <a:normAutofit fontScale="90000"/>
          </a:bodyPr>
          <a:lstStyle/>
          <a:p>
            <a:r>
              <a:rPr lang="en-US" sz="4000" dirty="0" smtClean="0"/>
              <a:t>Learning from Experience </a:t>
            </a:r>
            <a:endParaRPr lang="en-US" sz="3100" b="0" dirty="0"/>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left)">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left)">
                                      <p:cBhvr>
                                        <p:cTn id="15" dur="500"/>
                                        <p:tgtEl>
                                          <p:spTgt spid="3">
                                            <p:txEl>
                                              <p:pRg st="2" end="2"/>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wipe(left)">
                                      <p:cBhvr>
                                        <p:cTn id="18" dur="500"/>
                                        <p:tgtEl>
                                          <p:spTgt spid="3">
                                            <p:txEl>
                                              <p:pRg st="3" end="3"/>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wipe(left)">
                                      <p:cBhvr>
                                        <p:cTn id="21"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smtClean="0"/>
              <a:t>ASHRAE CLIMATE ZONES</a:t>
            </a:r>
            <a:endParaRPr lang="en-US" dirty="0"/>
          </a:p>
        </p:txBody>
      </p:sp>
      <p:pic>
        <p:nvPicPr>
          <p:cNvPr id="2050" name="Picture 2" descr="P:\Presentations\PRESENTATIONS 2011\06-2011_NSB 9th  Nordic Symposium on Bulding Physics_\Supporting Data\Photos\ASHREA Climate Zones.gif"/>
          <p:cNvPicPr>
            <a:picLocks noChangeAspect="1" noChangeArrowheads="1"/>
          </p:cNvPicPr>
          <p:nvPr/>
        </p:nvPicPr>
        <p:blipFill>
          <a:blip r:embed="rId3" cstate="email"/>
          <a:srcRect/>
          <a:stretch>
            <a:fillRect/>
          </a:stretch>
        </p:blipFill>
        <p:spPr bwMode="auto">
          <a:xfrm>
            <a:off x="914400" y="1389888"/>
            <a:ext cx="7315200" cy="40965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wipe dir="r"/>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Learning from Experience</a:t>
            </a:r>
            <a:endParaRPr lang="en-US" dirty="0"/>
          </a:p>
        </p:txBody>
      </p:sp>
      <p:sp>
        <p:nvSpPr>
          <p:cNvPr id="3" name="Content Placeholder 2"/>
          <p:cNvSpPr>
            <a:spLocks noGrp="1"/>
          </p:cNvSpPr>
          <p:nvPr>
            <p:ph idx="1"/>
          </p:nvPr>
        </p:nvSpPr>
        <p:spPr>
          <a:xfrm>
            <a:off x="457200" y="1600200"/>
            <a:ext cx="8229600" cy="4373563"/>
          </a:xfrm>
        </p:spPr>
        <p:txBody>
          <a:bodyPr>
            <a:normAutofit/>
          </a:bodyPr>
          <a:lstStyle/>
          <a:p>
            <a:pPr>
              <a:spcBef>
                <a:spcPts val="600"/>
              </a:spcBef>
              <a:spcAft>
                <a:spcPts val="600"/>
              </a:spcAft>
            </a:pPr>
            <a:r>
              <a:rPr lang="en-US" dirty="0" smtClean="0"/>
              <a:t>Mechanically fastened membranes ‘pump’ conditioned interior air into the roof system and below the roof membrane</a:t>
            </a: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a:xfrm>
            <a:off x="304800" y="0"/>
            <a:ext cx="8229600" cy="1295400"/>
          </a:xfrm>
        </p:spPr>
        <p:txBody>
          <a:bodyPr/>
          <a:lstStyle/>
          <a:p>
            <a:pPr>
              <a:spcBef>
                <a:spcPts val="1200"/>
              </a:spcBef>
              <a:spcAft>
                <a:spcPts val="1200"/>
              </a:spcAft>
            </a:pPr>
            <a:r>
              <a:rPr lang="en-US" dirty="0" smtClean="0"/>
              <a:t>Presentation Quiz</a:t>
            </a:r>
          </a:p>
        </p:txBody>
      </p:sp>
      <p:sp>
        <p:nvSpPr>
          <p:cNvPr id="39939" name="Rectangle 3"/>
          <p:cNvSpPr>
            <a:spLocks noGrp="1" noChangeArrowheads="1"/>
          </p:cNvSpPr>
          <p:nvPr>
            <p:ph idx="1"/>
          </p:nvPr>
        </p:nvSpPr>
        <p:spPr>
          <a:xfrm>
            <a:off x="457200" y="1219200"/>
            <a:ext cx="8153400" cy="2743200"/>
          </a:xfrm>
        </p:spPr>
        <p:txBody>
          <a:bodyPr/>
          <a:lstStyle/>
          <a:p>
            <a:pPr>
              <a:buFontTx/>
              <a:buNone/>
            </a:pPr>
            <a:r>
              <a:rPr lang="en-US" sz="2800" b="1" i="1" dirty="0" smtClean="0">
                <a:solidFill>
                  <a:srgbClr val="CC0022"/>
                </a:solidFill>
              </a:rPr>
              <a:t>Bonus Question:</a:t>
            </a:r>
          </a:p>
          <a:p>
            <a:r>
              <a:rPr lang="en-US" sz="2800" b="1" dirty="0" smtClean="0"/>
              <a:t>Moisture intrusion is the #1 cause of legal concern for Architects?</a:t>
            </a:r>
          </a:p>
          <a:p>
            <a:pPr lvl="1">
              <a:buSzPct val="100000"/>
              <a:buFontTx/>
              <a:buAutoNum type="alphaUcPeriod"/>
            </a:pPr>
            <a:r>
              <a:rPr lang="en-US" sz="2400" dirty="0" smtClean="0"/>
              <a:t>True</a:t>
            </a:r>
          </a:p>
          <a:p>
            <a:pPr lvl="1">
              <a:buSzPct val="100000"/>
              <a:buFontTx/>
              <a:buAutoNum type="alphaUcPeriod"/>
            </a:pPr>
            <a:r>
              <a:rPr lang="en-US" sz="2400" dirty="0" smtClean="0"/>
              <a:t>False</a:t>
            </a:r>
          </a:p>
          <a:p>
            <a:pPr lvl="1">
              <a:buFontTx/>
              <a:buNone/>
            </a:pPr>
            <a:endParaRPr lang="en-US" dirty="0" smtClean="0">
              <a:latin typeface="Times" pitchFamily="18" charset="0"/>
            </a:endParaRPr>
          </a:p>
          <a:p>
            <a:endParaRPr lang="en-US" dirty="0" smtClean="0">
              <a:latin typeface="Times" pitchFamily="18" charset="0"/>
            </a:endParaRPr>
          </a:p>
        </p:txBody>
      </p:sp>
      <p:pic>
        <p:nvPicPr>
          <p:cNvPr id="60421" name="Picture 5" descr="083"/>
          <p:cNvPicPr>
            <a:picLocks noChangeAspect="1" noChangeArrowheads="1"/>
          </p:cNvPicPr>
          <p:nvPr/>
        </p:nvPicPr>
        <p:blipFill>
          <a:blip r:embed="rId3" cstate="print"/>
          <a:srcRect/>
          <a:stretch>
            <a:fillRect/>
          </a:stretch>
        </p:blipFill>
        <p:spPr bwMode="auto">
          <a:xfrm>
            <a:off x="1037856" y="3962400"/>
            <a:ext cx="3076944" cy="2286000"/>
          </a:xfrm>
          <a:prstGeom prst="rect">
            <a:avLst/>
          </a:prstGeom>
          <a:ln>
            <a:noFill/>
          </a:ln>
          <a:effectLst>
            <a:outerShdw blurRad="190500" algn="tl" rotWithShape="0">
              <a:srgbClr val="000000">
                <a:alpha val="70000"/>
              </a:srgbClr>
            </a:outerShdw>
          </a:effectLst>
        </p:spPr>
      </p:pic>
      <p:pic>
        <p:nvPicPr>
          <p:cNvPr id="60425" name="Picture 9" descr="025"/>
          <p:cNvPicPr>
            <a:picLocks noChangeAspect="1" noChangeArrowheads="1"/>
          </p:cNvPicPr>
          <p:nvPr/>
        </p:nvPicPr>
        <p:blipFill>
          <a:blip r:embed="rId4" cstate="print"/>
          <a:srcRect/>
          <a:stretch>
            <a:fillRect/>
          </a:stretch>
        </p:blipFill>
        <p:spPr bwMode="auto">
          <a:xfrm>
            <a:off x="5003127" y="3962400"/>
            <a:ext cx="3074073" cy="2297946"/>
          </a:xfrm>
          <a:prstGeom prst="rect">
            <a:avLst/>
          </a:prstGeom>
          <a:ln>
            <a:noFill/>
          </a:ln>
          <a:effectLst>
            <a:outerShdw blurRad="190500" algn="tl" rotWithShape="0">
              <a:srgbClr val="000000">
                <a:alpha val="70000"/>
              </a:srgbClr>
            </a:outerShdw>
          </a:effectLst>
        </p:spPr>
      </p:pic>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0421"/>
                                        </p:tgtEl>
                                        <p:attrNameLst>
                                          <p:attrName>style.visibility</p:attrName>
                                        </p:attrNameLst>
                                      </p:cBhvr>
                                      <p:to>
                                        <p:strVal val="visible"/>
                                      </p:to>
                                    </p:set>
                                    <p:animEffect transition="in" filter="fade">
                                      <p:cBhvr>
                                        <p:cTn id="7" dur="1000"/>
                                        <p:tgtEl>
                                          <p:spTgt spid="60421"/>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60425"/>
                                        </p:tgtEl>
                                        <p:attrNameLst>
                                          <p:attrName>style.visibility</p:attrName>
                                        </p:attrNameLst>
                                      </p:cBhvr>
                                      <p:to>
                                        <p:strVal val="visible"/>
                                      </p:to>
                                    </p:set>
                                    <p:animEffect transition="in" filter="fade">
                                      <p:cBhvr>
                                        <p:cTn id="11" dur="1000"/>
                                        <p:tgtEl>
                                          <p:spTgt spid="60425"/>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mph" presetSubtype="0" fill="hold" nodeType="clickEffect">
                                  <p:stCondLst>
                                    <p:cond delay="0"/>
                                  </p:stCondLst>
                                  <p:iterate type="lt">
                                    <p:tmPct val="4000"/>
                                  </p:iterate>
                                  <p:childTnLst>
                                    <p:set>
                                      <p:cBhvr override="childStyle">
                                        <p:cTn id="15" dur="500" fill="hold"/>
                                        <p:tgtEl>
                                          <p:spTgt spid="39939">
                                            <p:txEl>
                                              <p:pRg st="2" end="2"/>
                                            </p:txEl>
                                          </p:spTgt>
                                        </p:tgtEl>
                                        <p:attrNameLst>
                                          <p:attrName>style.color</p:attrName>
                                        </p:attrNameLst>
                                      </p:cBhvr>
                                      <p:to>
                                        <p:clrVal>
                                          <a:srgbClr val="FF0000"/>
                                        </p:clrVal>
                                      </p:to>
                                    </p:set>
                                    <p:set>
                                      <p:cBhvr>
                                        <p:cTn id="16" dur="500" fill="hold"/>
                                        <p:tgtEl>
                                          <p:spTgt spid="39939">
                                            <p:txEl>
                                              <p:pRg st="2" end="2"/>
                                            </p:txEl>
                                          </p:spTgt>
                                        </p:tgtEl>
                                        <p:attrNameLst>
                                          <p:attrName>fillcolor</p:attrName>
                                        </p:attrNameLst>
                                      </p:cBhvr>
                                      <p:to>
                                        <p:clrVal>
                                          <a:srgbClr val="FF0000"/>
                                        </p:clrVal>
                                      </p:to>
                                    </p:set>
                                    <p:set>
                                      <p:cBhvr>
                                        <p:cTn id="17" dur="500" fill="hold"/>
                                        <p:tgtEl>
                                          <p:spTgt spid="39939">
                                            <p:txEl>
                                              <p:pRg st="2" end="2"/>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74789" name="Picture 5" descr="SKMBT_C25009022810370"/>
          <p:cNvPicPr>
            <a:picLocks noGrp="1" noChangeAspect="1" noChangeArrowheads="1"/>
          </p:cNvPicPr>
          <p:nvPr>
            <p:ph/>
          </p:nvPr>
        </p:nvPicPr>
        <p:blipFill>
          <a:blip r:embed="rId3" cstate="email"/>
          <a:srcRect/>
          <a:stretch>
            <a:fillRect/>
          </a:stretch>
        </p:blipFill>
        <p:spPr>
          <a:xfrm>
            <a:off x="1828800" y="0"/>
            <a:ext cx="5526088"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0179" name="TextBox 2"/>
          <p:cNvSpPr txBox="1">
            <a:spLocks noChangeArrowheads="1"/>
          </p:cNvSpPr>
          <p:nvPr/>
        </p:nvSpPr>
        <p:spPr bwMode="auto">
          <a:xfrm>
            <a:off x="0" y="5780088"/>
            <a:ext cx="1752600" cy="831850"/>
          </a:xfrm>
          <a:prstGeom prst="rect">
            <a:avLst/>
          </a:prstGeom>
          <a:noFill/>
          <a:ln w="9525">
            <a:noFill/>
            <a:miter lim="800000"/>
            <a:headEnd/>
            <a:tailEnd/>
          </a:ln>
        </p:spPr>
        <p:txBody>
          <a:bodyPr>
            <a:spAutoFit/>
          </a:bodyPr>
          <a:lstStyle/>
          <a:p>
            <a:r>
              <a:rPr lang="en-US" sz="1600" i="1" dirty="0">
                <a:solidFill>
                  <a:schemeClr val="tx2"/>
                </a:solidFill>
              </a:rPr>
              <a:t>Provided courtesy of </a:t>
            </a:r>
          </a:p>
          <a:p>
            <a:r>
              <a:rPr lang="en-US" sz="1600" i="1" dirty="0">
                <a:solidFill>
                  <a:schemeClr val="tx2"/>
                </a:solidFill>
              </a:rPr>
              <a:t>NRC / CNRC</a:t>
            </a: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374789"/>
                                        </p:tgtEl>
                                        <p:attrNameLst>
                                          <p:attrName>style.visibility</p:attrName>
                                        </p:attrNameLst>
                                      </p:cBhvr>
                                      <p:to>
                                        <p:strVal val="visible"/>
                                      </p:to>
                                    </p:set>
                                    <p:animEffect transition="in" filter="slide(fromBottom)">
                                      <p:cBhvr>
                                        <p:cTn id="7" dur="500"/>
                                        <p:tgtEl>
                                          <p:spTgt spid="3747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Learning from Experience</a:t>
            </a:r>
            <a:endParaRPr lang="en-US" dirty="0"/>
          </a:p>
        </p:txBody>
      </p:sp>
      <p:sp>
        <p:nvSpPr>
          <p:cNvPr id="3" name="Content Placeholder 2"/>
          <p:cNvSpPr>
            <a:spLocks noGrp="1"/>
          </p:cNvSpPr>
          <p:nvPr>
            <p:ph idx="1"/>
          </p:nvPr>
        </p:nvSpPr>
        <p:spPr>
          <a:xfrm>
            <a:off x="457200" y="1600200"/>
            <a:ext cx="8229600" cy="4373563"/>
          </a:xfrm>
        </p:spPr>
        <p:txBody>
          <a:bodyPr>
            <a:normAutofit/>
          </a:bodyPr>
          <a:lstStyle/>
          <a:p>
            <a:pPr>
              <a:spcBef>
                <a:spcPts val="600"/>
              </a:spcBef>
              <a:spcAft>
                <a:spcPts val="600"/>
              </a:spcAft>
            </a:pPr>
            <a:r>
              <a:rPr lang="en-US" dirty="0" smtClean="0"/>
              <a:t>It’s a physics problem</a:t>
            </a: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a:bodyPr>
          <a:lstStyle/>
          <a:p>
            <a:r>
              <a:rPr lang="en-US" sz="3600" dirty="0" smtClean="0"/>
              <a:t>Learning from Experience</a:t>
            </a:r>
            <a:endParaRPr lang="en-US" sz="3600" dirty="0"/>
          </a:p>
        </p:txBody>
      </p:sp>
      <p:sp>
        <p:nvSpPr>
          <p:cNvPr id="3" name="Content Placeholder 2"/>
          <p:cNvSpPr>
            <a:spLocks noGrp="1"/>
          </p:cNvSpPr>
          <p:nvPr>
            <p:ph idx="1"/>
          </p:nvPr>
        </p:nvSpPr>
        <p:spPr>
          <a:xfrm>
            <a:off x="457200" y="1143000"/>
            <a:ext cx="8229600" cy="4373563"/>
          </a:xfrm>
        </p:spPr>
        <p:txBody>
          <a:bodyPr>
            <a:normAutofit/>
          </a:bodyPr>
          <a:lstStyle/>
          <a:p>
            <a:pPr>
              <a:spcBef>
                <a:spcPts val="600"/>
              </a:spcBef>
              <a:spcAft>
                <a:spcPts val="600"/>
              </a:spcAft>
            </a:pPr>
            <a:r>
              <a:rPr lang="en-US" sz="2800" dirty="0" smtClean="0"/>
              <a:t>Positive interior pressure PUSHES conditioned interior air up into the roof system and below the roof membrane</a:t>
            </a: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991600" cy="1143000"/>
          </a:xfrm>
        </p:spPr>
        <p:txBody>
          <a:bodyPr>
            <a:normAutofit/>
          </a:bodyPr>
          <a:lstStyle/>
          <a:p>
            <a:r>
              <a:rPr lang="en-US" sz="3600" dirty="0" smtClean="0"/>
              <a:t>Learning from Experience</a:t>
            </a:r>
            <a:endParaRPr lang="en-US" sz="3600" dirty="0"/>
          </a:p>
        </p:txBody>
      </p:sp>
      <p:sp>
        <p:nvSpPr>
          <p:cNvPr id="3" name="Content Placeholder 2"/>
          <p:cNvSpPr>
            <a:spLocks noGrp="1"/>
          </p:cNvSpPr>
          <p:nvPr>
            <p:ph idx="1"/>
          </p:nvPr>
        </p:nvSpPr>
        <p:spPr>
          <a:xfrm>
            <a:off x="457200" y="1066800"/>
            <a:ext cx="8229600" cy="4373563"/>
          </a:xfrm>
        </p:spPr>
        <p:txBody>
          <a:bodyPr>
            <a:normAutofit/>
          </a:bodyPr>
          <a:lstStyle/>
          <a:p>
            <a:pPr>
              <a:spcBef>
                <a:spcPts val="600"/>
              </a:spcBef>
              <a:spcAft>
                <a:spcPts val="600"/>
              </a:spcAft>
            </a:pPr>
            <a:r>
              <a:rPr lang="en-US" sz="2200" dirty="0" smtClean="0"/>
              <a:t>Warranties DO NOT cover any of the issues discussed</a:t>
            </a:r>
          </a:p>
        </p:txBody>
      </p:sp>
      <p:pic>
        <p:nvPicPr>
          <p:cNvPr id="2051" name="Picture 3" descr="P:\Presentations\PRESENTATIONS 2012\01-2012_RCI Winter Workshop\Supporting Documentation\Carlisle Warranty.jpg"/>
          <p:cNvPicPr>
            <a:picLocks noChangeAspect="1" noChangeArrowheads="1"/>
          </p:cNvPicPr>
          <p:nvPr/>
        </p:nvPicPr>
        <p:blipFill>
          <a:blip r:embed="rId3" cstate="email"/>
          <a:srcRect l="5883" t="1515" r="2941" b="6061"/>
          <a:stretch>
            <a:fillRect/>
          </a:stretch>
        </p:blipFill>
        <p:spPr bwMode="auto">
          <a:xfrm>
            <a:off x="2819400" y="1600200"/>
            <a:ext cx="3833734" cy="5029200"/>
          </a:xfrm>
          <a:prstGeom prst="rect">
            <a:avLst/>
          </a:prstGeom>
          <a:noFill/>
        </p:spPr>
      </p:pic>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991600" cy="1143000"/>
          </a:xfrm>
        </p:spPr>
        <p:txBody>
          <a:bodyPr>
            <a:normAutofit/>
          </a:bodyPr>
          <a:lstStyle/>
          <a:p>
            <a:r>
              <a:rPr lang="en-US" sz="3600" dirty="0" smtClean="0"/>
              <a:t>Learning from Experience</a:t>
            </a:r>
            <a:endParaRPr lang="en-US" sz="3600" dirty="0"/>
          </a:p>
        </p:txBody>
      </p:sp>
      <p:sp>
        <p:nvSpPr>
          <p:cNvPr id="3" name="Content Placeholder 2"/>
          <p:cNvSpPr>
            <a:spLocks noGrp="1"/>
          </p:cNvSpPr>
          <p:nvPr>
            <p:ph idx="1"/>
          </p:nvPr>
        </p:nvSpPr>
        <p:spPr>
          <a:xfrm>
            <a:off x="457200" y="1066800"/>
            <a:ext cx="8229600" cy="4373563"/>
          </a:xfrm>
        </p:spPr>
        <p:txBody>
          <a:bodyPr>
            <a:normAutofit/>
          </a:bodyPr>
          <a:lstStyle/>
          <a:p>
            <a:pPr>
              <a:spcBef>
                <a:spcPts val="600"/>
              </a:spcBef>
              <a:spcAft>
                <a:spcPts val="600"/>
              </a:spcAft>
            </a:pPr>
            <a:r>
              <a:rPr lang="en-US" sz="2200" dirty="0" smtClean="0"/>
              <a:t>Warranty Amendment</a:t>
            </a:r>
          </a:p>
        </p:txBody>
      </p:sp>
      <p:pic>
        <p:nvPicPr>
          <p:cNvPr id="5" name="Picture 3" descr="P:\Presentations\PRESENTATIONS 2012\01-2012_RCI Winter Workshop\Supporting Documentation\Carlisle Reflectivity Amendment.jpg"/>
          <p:cNvPicPr>
            <a:picLocks noChangeAspect="1" noChangeArrowheads="1"/>
          </p:cNvPicPr>
          <p:nvPr/>
        </p:nvPicPr>
        <p:blipFill>
          <a:blip r:embed="rId3" cstate="email"/>
          <a:srcRect l="11765" t="15439" r="15686" b="42424"/>
          <a:stretch>
            <a:fillRect/>
          </a:stretch>
        </p:blipFill>
        <p:spPr bwMode="auto">
          <a:xfrm>
            <a:off x="1447800" y="1600199"/>
            <a:ext cx="6400800" cy="481104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Learning from Experience</a:t>
            </a:r>
            <a:endParaRPr lang="en-US" dirty="0"/>
          </a:p>
        </p:txBody>
      </p:sp>
      <p:sp>
        <p:nvSpPr>
          <p:cNvPr id="3" name="Content Placeholder 2"/>
          <p:cNvSpPr>
            <a:spLocks noGrp="1"/>
          </p:cNvSpPr>
          <p:nvPr>
            <p:ph idx="1"/>
          </p:nvPr>
        </p:nvSpPr>
        <p:spPr>
          <a:xfrm>
            <a:off x="457200" y="1676400"/>
            <a:ext cx="8229600" cy="4297363"/>
          </a:xfrm>
        </p:spPr>
        <p:txBody>
          <a:bodyPr>
            <a:normAutofit/>
          </a:bodyPr>
          <a:lstStyle/>
          <a:p>
            <a:pPr>
              <a:spcBef>
                <a:spcPts val="600"/>
              </a:spcBef>
              <a:spcAft>
                <a:spcPts val="600"/>
              </a:spcAft>
            </a:pPr>
            <a:r>
              <a:rPr lang="en-US" dirty="0" smtClean="0"/>
              <a:t>Roofs failed due to poor design</a:t>
            </a:r>
          </a:p>
          <a:p>
            <a:pPr lvl="1">
              <a:spcBef>
                <a:spcPts val="600"/>
              </a:spcBef>
              <a:spcAft>
                <a:spcPts val="600"/>
              </a:spcAft>
            </a:pPr>
            <a:r>
              <a:rPr lang="en-US" dirty="0" smtClean="0"/>
              <a:t>Not a warrantable concern</a:t>
            </a: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left)">
                                      <p:cBhvr>
                                        <p:cTn id="10"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Tenet of moisture drive</a:t>
            </a:r>
            <a:endParaRPr lang="en-US" dirty="0"/>
          </a:p>
        </p:txBody>
      </p:sp>
      <p:sp>
        <p:nvSpPr>
          <p:cNvPr id="3" name="Content Placeholder 2"/>
          <p:cNvSpPr>
            <a:spLocks noGrp="1"/>
          </p:cNvSpPr>
          <p:nvPr>
            <p:ph idx="1"/>
          </p:nvPr>
        </p:nvSpPr>
        <p:spPr>
          <a:xfrm>
            <a:off x="457200" y="1600200"/>
            <a:ext cx="3505200" cy="4373563"/>
          </a:xfrm>
        </p:spPr>
        <p:txBody>
          <a:bodyPr>
            <a:normAutofit lnSpcReduction="10000"/>
          </a:bodyPr>
          <a:lstStyle/>
          <a:p>
            <a:pPr marL="457200" indent="-457200">
              <a:spcBef>
                <a:spcPts val="600"/>
              </a:spcBef>
              <a:spcAft>
                <a:spcPts val="600"/>
              </a:spcAft>
              <a:buClr>
                <a:srgbClr val="FFCC00"/>
              </a:buClr>
            </a:pPr>
            <a:r>
              <a:rPr lang="en-US" dirty="0" smtClean="0"/>
              <a:t>Air  vapor moves from energy high to energy low</a:t>
            </a:r>
          </a:p>
          <a:p>
            <a:pPr marL="857250" lvl="1" indent="-457200">
              <a:spcBef>
                <a:spcPts val="600"/>
              </a:spcBef>
              <a:spcAft>
                <a:spcPts val="600"/>
              </a:spcAft>
              <a:buClr>
                <a:srgbClr val="FFCC00"/>
              </a:buClr>
            </a:pPr>
            <a:r>
              <a:rPr lang="en-US" dirty="0" smtClean="0"/>
              <a:t>Warm air wants to move to cooler locations</a:t>
            </a:r>
          </a:p>
          <a:p>
            <a:pPr marL="457200" indent="-457200">
              <a:buClr>
                <a:srgbClr val="FFCC00"/>
              </a:buClr>
            </a:pPr>
            <a:endParaRPr lang="en-US" dirty="0" smtClean="0">
              <a:latin typeface="Impact" pitchFamily="34" charset="0"/>
              <a:cs typeface="Times New Roman" pitchFamily="18" charset="0"/>
            </a:endParaRPr>
          </a:p>
        </p:txBody>
      </p:sp>
      <p:pic>
        <p:nvPicPr>
          <p:cNvPr id="60418" name="Picture 2" descr="http://www.zillow.com/blog/files/2011/01/indoor-pool-7014-Greenshores-Dr-Austin-TX-78730.jpg"/>
          <p:cNvPicPr>
            <a:picLocks noChangeAspect="1" noChangeArrowheads="1"/>
          </p:cNvPicPr>
          <p:nvPr/>
        </p:nvPicPr>
        <p:blipFill>
          <a:blip r:embed="rId3" cstate="email"/>
          <a:srcRect/>
          <a:stretch>
            <a:fillRect/>
          </a:stretch>
        </p:blipFill>
        <p:spPr bwMode="auto">
          <a:xfrm>
            <a:off x="3886200" y="1905000"/>
            <a:ext cx="4783592" cy="3733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wipe dir="r"/>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Tenet of moisture drive</a:t>
            </a:r>
            <a:endParaRPr lang="en-US" dirty="0"/>
          </a:p>
        </p:txBody>
      </p:sp>
      <p:sp>
        <p:nvSpPr>
          <p:cNvPr id="3" name="Content Placeholder 2"/>
          <p:cNvSpPr>
            <a:spLocks noGrp="1"/>
          </p:cNvSpPr>
          <p:nvPr>
            <p:ph idx="1"/>
          </p:nvPr>
        </p:nvSpPr>
        <p:spPr>
          <a:xfrm>
            <a:off x="457200" y="1600200"/>
            <a:ext cx="8229600" cy="4373563"/>
          </a:xfrm>
        </p:spPr>
        <p:txBody>
          <a:bodyPr>
            <a:normAutofit/>
          </a:bodyPr>
          <a:lstStyle/>
          <a:p>
            <a:pPr marL="457200" indent="-457200">
              <a:spcBef>
                <a:spcPts val="600"/>
              </a:spcBef>
              <a:spcAft>
                <a:spcPts val="600"/>
              </a:spcAft>
              <a:buClr>
                <a:srgbClr val="FFCC00"/>
              </a:buClr>
            </a:pPr>
            <a:r>
              <a:rPr lang="en-US" dirty="0" smtClean="0"/>
              <a:t>Air doesn’t care what building you are, how famous an architect you are, or what current environmental talk of the week you are, it does what is wants and it is never good</a:t>
            </a:r>
          </a:p>
          <a:p>
            <a:pPr marL="457200" indent="-457200">
              <a:buClr>
                <a:srgbClr val="FFCC00"/>
              </a:buClr>
              <a:buNone/>
            </a:pPr>
            <a:endParaRPr lang="en-US" dirty="0" smtClean="0">
              <a:latin typeface="Impact" pitchFamily="34" charset="0"/>
              <a:cs typeface="Times New Roman" pitchFamily="18" charset="0"/>
            </a:endParaRPr>
          </a:p>
        </p:txBody>
      </p:sp>
    </p:spTree>
  </p:cSld>
  <p:clrMapOvr>
    <a:masterClrMapping/>
  </p:clrMapOvr>
  <p:transition>
    <p:wipe dir="r"/>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Learning from Experience</a:t>
            </a:r>
            <a:endParaRPr lang="en-US" dirty="0"/>
          </a:p>
        </p:txBody>
      </p:sp>
      <p:sp>
        <p:nvSpPr>
          <p:cNvPr id="3" name="Content Placeholder 2"/>
          <p:cNvSpPr>
            <a:spLocks noGrp="1"/>
          </p:cNvSpPr>
          <p:nvPr>
            <p:ph idx="1"/>
          </p:nvPr>
        </p:nvSpPr>
        <p:spPr>
          <a:xfrm>
            <a:off x="457200" y="1600200"/>
            <a:ext cx="8229600" cy="4373563"/>
          </a:xfrm>
        </p:spPr>
        <p:txBody>
          <a:bodyPr>
            <a:normAutofit/>
          </a:bodyPr>
          <a:lstStyle/>
          <a:p>
            <a:pPr>
              <a:spcBef>
                <a:spcPts val="600"/>
              </a:spcBef>
              <a:spcAft>
                <a:spcPts val="600"/>
              </a:spcAft>
            </a:pPr>
            <a:r>
              <a:rPr lang="en-US" dirty="0" smtClean="0"/>
              <a:t>Concerns both during and after construction</a:t>
            </a:r>
          </a:p>
          <a:p>
            <a:pPr lvl="1">
              <a:spcBef>
                <a:spcPts val="600"/>
              </a:spcBef>
              <a:spcAft>
                <a:spcPts val="600"/>
              </a:spcAft>
            </a:pPr>
            <a:r>
              <a:rPr lang="en-US" dirty="0" smtClean="0"/>
              <a:t>Design for both</a:t>
            </a:r>
          </a:p>
          <a:p>
            <a:pPr>
              <a:spcBef>
                <a:spcPts val="600"/>
              </a:spcBef>
              <a:spcAft>
                <a:spcPts val="600"/>
              </a:spcAft>
            </a:pPr>
            <a:r>
              <a:rPr lang="en-US" dirty="0" smtClean="0"/>
              <a:t>Construction generated moisture</a:t>
            </a:r>
          </a:p>
          <a:p>
            <a:pPr lvl="1">
              <a:spcBef>
                <a:spcPts val="600"/>
              </a:spcBef>
              <a:spcAft>
                <a:spcPts val="600"/>
              </a:spcAft>
            </a:pPr>
            <a:r>
              <a:rPr lang="en-US" dirty="0" smtClean="0"/>
              <a:t>Gas heaters</a:t>
            </a:r>
          </a:p>
          <a:p>
            <a:pPr lvl="1">
              <a:spcBef>
                <a:spcPts val="600"/>
              </a:spcBef>
              <a:spcAft>
                <a:spcPts val="600"/>
              </a:spcAft>
            </a:pPr>
            <a:r>
              <a:rPr lang="en-US" dirty="0" smtClean="0"/>
              <a:t>Concrete</a:t>
            </a:r>
          </a:p>
          <a:p>
            <a:pPr lvl="1">
              <a:spcBef>
                <a:spcPts val="600"/>
              </a:spcBef>
              <a:spcAft>
                <a:spcPts val="600"/>
              </a:spcAft>
            </a:pPr>
            <a:r>
              <a:rPr lang="en-US" dirty="0" smtClean="0"/>
              <a:t>Painting</a:t>
            </a: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left)">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left)">
                                      <p:cBhvr>
                                        <p:cTn id="15" dur="500"/>
                                        <p:tgtEl>
                                          <p:spTgt spid="3">
                                            <p:txEl>
                                              <p:pRg st="2" end="2"/>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wipe(left)">
                                      <p:cBhvr>
                                        <p:cTn id="18" dur="500"/>
                                        <p:tgtEl>
                                          <p:spTgt spid="3">
                                            <p:txEl>
                                              <p:pRg st="3" end="3"/>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wipe(left)">
                                      <p:cBhvr>
                                        <p:cTn id="21" dur="500"/>
                                        <p:tgtEl>
                                          <p:spTgt spid="3">
                                            <p:txEl>
                                              <p:pRg st="4" end="4"/>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wipe(left)">
                                      <p:cBhvr>
                                        <p:cTn id="24"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Cool roof System Design</a:t>
            </a:r>
            <a:endParaRPr lang="en-US" dirty="0"/>
          </a:p>
        </p:txBody>
      </p:sp>
      <p:sp>
        <p:nvSpPr>
          <p:cNvPr id="3" name="Content Placeholder 2"/>
          <p:cNvSpPr>
            <a:spLocks noGrp="1"/>
          </p:cNvSpPr>
          <p:nvPr>
            <p:ph idx="1"/>
          </p:nvPr>
        </p:nvSpPr>
        <p:spPr>
          <a:xfrm>
            <a:off x="457200" y="1600200"/>
            <a:ext cx="8229600" cy="4373563"/>
          </a:xfrm>
        </p:spPr>
        <p:txBody>
          <a:bodyPr>
            <a:normAutofit/>
          </a:bodyPr>
          <a:lstStyle/>
          <a:p>
            <a:pPr>
              <a:spcBef>
                <a:spcPts val="600"/>
              </a:spcBef>
              <a:spcAft>
                <a:spcPts val="600"/>
              </a:spcAft>
            </a:pPr>
            <a:r>
              <a:rPr lang="en-US" dirty="0" smtClean="0"/>
              <a:t>We now know the problems and can design for them</a:t>
            </a: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noChangeArrowheads="1"/>
          </p:cNvSpPr>
          <p:nvPr>
            <p:ph type="title"/>
          </p:nvPr>
        </p:nvSpPr>
        <p:spPr>
          <a:xfrm>
            <a:off x="457200" y="457200"/>
            <a:ext cx="8229600" cy="960438"/>
          </a:xfrm>
        </p:spPr>
        <p:txBody>
          <a:bodyPr>
            <a:normAutofit fontScale="90000"/>
          </a:bodyPr>
          <a:lstStyle/>
          <a:p>
            <a:pPr>
              <a:spcBef>
                <a:spcPts val="1200"/>
              </a:spcBef>
              <a:spcAft>
                <a:spcPts val="1200"/>
              </a:spcAft>
            </a:pPr>
            <a:r>
              <a:rPr lang="en-US" dirty="0" smtClean="0"/>
              <a:t>Presentation Quiz</a:t>
            </a:r>
            <a:br>
              <a:rPr lang="en-US" dirty="0" smtClean="0"/>
            </a:br>
            <a:endParaRPr lang="en-US" dirty="0" smtClean="0"/>
          </a:p>
        </p:txBody>
      </p:sp>
      <p:sp>
        <p:nvSpPr>
          <p:cNvPr id="40963" name="Rectangle 3"/>
          <p:cNvSpPr>
            <a:spLocks noGrp="1" noChangeArrowheads="1"/>
          </p:cNvSpPr>
          <p:nvPr>
            <p:ph idx="1"/>
          </p:nvPr>
        </p:nvSpPr>
        <p:spPr>
          <a:xfrm>
            <a:off x="457200" y="1219200"/>
            <a:ext cx="8229600" cy="2743200"/>
          </a:xfrm>
        </p:spPr>
        <p:txBody>
          <a:bodyPr/>
          <a:lstStyle/>
          <a:p>
            <a:pPr>
              <a:buFontTx/>
              <a:buNone/>
            </a:pPr>
            <a:r>
              <a:rPr lang="en-US" sz="2800" b="1" i="1" dirty="0" smtClean="0">
                <a:solidFill>
                  <a:srgbClr val="CC0022"/>
                </a:solidFill>
              </a:rPr>
              <a:t>Bonus Question:</a:t>
            </a:r>
          </a:p>
          <a:p>
            <a:r>
              <a:rPr lang="en-US" sz="2800" b="1" dirty="0" smtClean="0"/>
              <a:t>A ‘Cool’ roof membrane will always save energy?</a:t>
            </a:r>
          </a:p>
          <a:p>
            <a:pPr lvl="1">
              <a:buSzPct val="100000"/>
              <a:buFontTx/>
              <a:buAutoNum type="alphaUcPeriod"/>
            </a:pPr>
            <a:r>
              <a:rPr lang="en-US" sz="2400" dirty="0" smtClean="0"/>
              <a:t>True</a:t>
            </a:r>
          </a:p>
          <a:p>
            <a:pPr lvl="1">
              <a:buSzPct val="100000"/>
              <a:buFontTx/>
              <a:buAutoNum type="alphaUcPeriod"/>
            </a:pPr>
            <a:r>
              <a:rPr lang="en-US" sz="2400" dirty="0" smtClean="0"/>
              <a:t>False</a:t>
            </a:r>
            <a:endParaRPr lang="en-US" sz="2400" dirty="0" smtClean="0">
              <a:solidFill>
                <a:srgbClr val="FFFF00"/>
              </a:solidFill>
            </a:endParaRPr>
          </a:p>
        </p:txBody>
      </p:sp>
      <p:pic>
        <p:nvPicPr>
          <p:cNvPr id="120837" name="Picture 5" descr="P1010681"/>
          <p:cNvPicPr>
            <a:picLocks noChangeAspect="1" noChangeArrowheads="1"/>
          </p:cNvPicPr>
          <p:nvPr/>
        </p:nvPicPr>
        <p:blipFill>
          <a:blip r:embed="rId3" cstate="print"/>
          <a:srcRect/>
          <a:stretch>
            <a:fillRect/>
          </a:stretch>
        </p:blipFill>
        <p:spPr bwMode="auto">
          <a:xfrm>
            <a:off x="609600" y="3733800"/>
            <a:ext cx="2439988" cy="1830388"/>
          </a:xfrm>
          <a:prstGeom prst="rect">
            <a:avLst/>
          </a:prstGeom>
          <a:ln>
            <a:noFill/>
          </a:ln>
          <a:effectLst>
            <a:outerShdw blurRad="190500" algn="tl" rotWithShape="0">
              <a:srgbClr val="000000">
                <a:alpha val="70000"/>
              </a:srgbClr>
            </a:outerShdw>
          </a:effectLst>
        </p:spPr>
      </p:pic>
      <p:pic>
        <p:nvPicPr>
          <p:cNvPr id="120838" name="Picture 6" descr="P1010178"/>
          <p:cNvPicPr>
            <a:picLocks noChangeAspect="1" noChangeArrowheads="1"/>
          </p:cNvPicPr>
          <p:nvPr/>
        </p:nvPicPr>
        <p:blipFill>
          <a:blip r:embed="rId4" cstate="print"/>
          <a:srcRect/>
          <a:stretch>
            <a:fillRect/>
          </a:stretch>
        </p:blipFill>
        <p:spPr bwMode="auto">
          <a:xfrm>
            <a:off x="6170613" y="3733800"/>
            <a:ext cx="2439987" cy="1830388"/>
          </a:xfrm>
          <a:prstGeom prst="rect">
            <a:avLst/>
          </a:prstGeom>
          <a:ln>
            <a:noFill/>
          </a:ln>
          <a:effectLst>
            <a:outerShdw blurRad="190500" algn="tl" rotWithShape="0">
              <a:srgbClr val="000000">
                <a:alpha val="70000"/>
              </a:srgbClr>
            </a:outerShdw>
          </a:effectLst>
        </p:spPr>
      </p:pic>
      <p:pic>
        <p:nvPicPr>
          <p:cNvPr id="7" name="Picture 5" descr="DSC_0034"/>
          <p:cNvPicPr>
            <a:picLocks noChangeAspect="1" noChangeArrowheads="1"/>
          </p:cNvPicPr>
          <p:nvPr/>
        </p:nvPicPr>
        <p:blipFill>
          <a:blip r:embed="rId5" cstate="print"/>
          <a:srcRect/>
          <a:stretch>
            <a:fillRect/>
          </a:stretch>
        </p:blipFill>
        <p:spPr bwMode="auto">
          <a:xfrm>
            <a:off x="3200400" y="3733800"/>
            <a:ext cx="2750472" cy="1828800"/>
          </a:xfrm>
          <a:prstGeom prst="rect">
            <a:avLst/>
          </a:prstGeom>
          <a:noFill/>
          <a:ln w="9525">
            <a:noFill/>
            <a:miter lim="800000"/>
            <a:headEnd/>
            <a:tailEnd/>
          </a:ln>
        </p:spPr>
      </p:pic>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0837"/>
                                        </p:tgtEl>
                                        <p:attrNameLst>
                                          <p:attrName>style.visibility</p:attrName>
                                        </p:attrNameLst>
                                      </p:cBhvr>
                                      <p:to>
                                        <p:strVal val="visible"/>
                                      </p:to>
                                    </p:set>
                                    <p:animEffect transition="in" filter="fade">
                                      <p:cBhvr>
                                        <p:cTn id="7" dur="1000"/>
                                        <p:tgtEl>
                                          <p:spTgt spid="120837"/>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2000"/>
                                        <p:tgtEl>
                                          <p:spTgt spid="7"/>
                                        </p:tgtEl>
                                      </p:cBhvr>
                                    </p:animEffect>
                                  </p:childTnLst>
                                </p:cTn>
                              </p:par>
                            </p:childTnLst>
                          </p:cTn>
                        </p:par>
                        <p:par>
                          <p:cTn id="12" fill="hold">
                            <p:stCondLst>
                              <p:cond delay="3000"/>
                            </p:stCondLst>
                            <p:childTnLst>
                              <p:par>
                                <p:cTn id="13" presetID="10" presetClass="entr" presetSubtype="0" fill="hold" nodeType="afterEffect">
                                  <p:stCondLst>
                                    <p:cond delay="0"/>
                                  </p:stCondLst>
                                  <p:childTnLst>
                                    <p:set>
                                      <p:cBhvr>
                                        <p:cTn id="14" dur="1" fill="hold">
                                          <p:stCondLst>
                                            <p:cond delay="0"/>
                                          </p:stCondLst>
                                        </p:cTn>
                                        <p:tgtEl>
                                          <p:spTgt spid="120838"/>
                                        </p:tgtEl>
                                        <p:attrNameLst>
                                          <p:attrName>style.visibility</p:attrName>
                                        </p:attrNameLst>
                                      </p:cBhvr>
                                      <p:to>
                                        <p:strVal val="visible"/>
                                      </p:to>
                                    </p:set>
                                    <p:animEffect transition="in" filter="fade">
                                      <p:cBhvr>
                                        <p:cTn id="15" dur="1000"/>
                                        <p:tgtEl>
                                          <p:spTgt spid="12083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mph" presetSubtype="0" fill="hold" nodeType="clickEffect">
                                  <p:stCondLst>
                                    <p:cond delay="0"/>
                                  </p:stCondLst>
                                  <p:iterate type="lt">
                                    <p:tmPct val="4000"/>
                                  </p:iterate>
                                  <p:childTnLst>
                                    <p:set>
                                      <p:cBhvr override="childStyle">
                                        <p:cTn id="19" dur="500" fill="hold"/>
                                        <p:tgtEl>
                                          <p:spTgt spid="40963">
                                            <p:txEl>
                                              <p:pRg st="3" end="3"/>
                                            </p:txEl>
                                          </p:spTgt>
                                        </p:tgtEl>
                                        <p:attrNameLst>
                                          <p:attrName>style.color</p:attrName>
                                        </p:attrNameLst>
                                      </p:cBhvr>
                                      <p:to>
                                        <p:clrVal>
                                          <a:srgbClr val="FF0000"/>
                                        </p:clrVal>
                                      </p:to>
                                    </p:set>
                                    <p:set>
                                      <p:cBhvr>
                                        <p:cTn id="20" dur="500" fill="hold"/>
                                        <p:tgtEl>
                                          <p:spTgt spid="40963">
                                            <p:txEl>
                                              <p:pRg st="3" end="3"/>
                                            </p:txEl>
                                          </p:spTgt>
                                        </p:tgtEl>
                                        <p:attrNameLst>
                                          <p:attrName>fillcolor</p:attrName>
                                        </p:attrNameLst>
                                      </p:cBhvr>
                                      <p:to>
                                        <p:clrVal>
                                          <a:srgbClr val="FF0000"/>
                                        </p:clrVal>
                                      </p:to>
                                    </p:set>
                                    <p:set>
                                      <p:cBhvr>
                                        <p:cTn id="21" dur="500" fill="hold"/>
                                        <p:tgtEl>
                                          <p:spTgt spid="40963">
                                            <p:txEl>
                                              <p:pRg st="3" end="3"/>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2514600"/>
          </a:xfrm>
        </p:spPr>
        <p:txBody>
          <a:bodyPr>
            <a:noAutofit/>
          </a:bodyPr>
          <a:lstStyle/>
          <a:p>
            <a:r>
              <a:rPr lang="en-US" sz="4000" dirty="0" smtClean="0"/>
              <a:t>Designing cool roof Single Ply Membrane </a:t>
            </a:r>
            <a:r>
              <a:rPr lang="en-US" sz="3200" dirty="0" smtClean="0"/>
              <a:t/>
            </a:r>
            <a:br>
              <a:rPr lang="en-US" sz="3200" dirty="0" smtClean="0"/>
            </a:br>
            <a:r>
              <a:rPr lang="en-US" sz="4800" dirty="0" smtClean="0"/>
              <a:t>Systems</a:t>
            </a:r>
            <a:endParaRPr lang="en-US" sz="3200" dirty="0"/>
          </a:p>
        </p:txBody>
      </p:sp>
      <p:sp>
        <p:nvSpPr>
          <p:cNvPr id="3" name="Content Placeholder 2"/>
          <p:cNvSpPr>
            <a:spLocks noGrp="1"/>
          </p:cNvSpPr>
          <p:nvPr>
            <p:ph idx="1"/>
          </p:nvPr>
        </p:nvSpPr>
        <p:spPr>
          <a:xfrm>
            <a:off x="457200" y="2590800"/>
            <a:ext cx="8229600" cy="3382963"/>
          </a:xfrm>
        </p:spPr>
        <p:txBody>
          <a:bodyPr>
            <a:normAutofit/>
          </a:bodyPr>
          <a:lstStyle/>
          <a:p>
            <a:pPr>
              <a:spcBef>
                <a:spcPts val="600"/>
              </a:spcBef>
              <a:spcAft>
                <a:spcPts val="600"/>
              </a:spcAft>
            </a:pPr>
            <a:r>
              <a:rPr lang="en-US" dirty="0" smtClean="0"/>
              <a:t>“What’s the architect, engineer, roof consultant to do?”</a:t>
            </a:r>
          </a:p>
          <a:p>
            <a:pPr>
              <a:spcBef>
                <a:spcPts val="600"/>
              </a:spcBef>
              <a:spcAft>
                <a:spcPts val="600"/>
              </a:spcAft>
            </a:pPr>
            <a:r>
              <a:rPr lang="en-US" dirty="0" smtClean="0"/>
              <a:t>Look – manufacturer’s not included!</a:t>
            </a: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401762"/>
          </a:xfrm>
        </p:spPr>
        <p:txBody>
          <a:bodyPr>
            <a:noAutofit/>
          </a:bodyPr>
          <a:lstStyle/>
          <a:p>
            <a:r>
              <a:rPr lang="en-US" sz="3200" dirty="0" smtClean="0"/>
              <a:t>Designing cool roof Single Ply Membrane Systems</a:t>
            </a:r>
            <a:endParaRPr lang="en-US" sz="3200" dirty="0"/>
          </a:p>
        </p:txBody>
      </p:sp>
      <p:sp>
        <p:nvSpPr>
          <p:cNvPr id="3" name="Content Placeholder 2"/>
          <p:cNvSpPr>
            <a:spLocks noGrp="1"/>
          </p:cNvSpPr>
          <p:nvPr>
            <p:ph idx="1"/>
          </p:nvPr>
        </p:nvSpPr>
        <p:spPr>
          <a:xfrm>
            <a:off x="457200" y="1447800"/>
            <a:ext cx="4953000" cy="4525963"/>
          </a:xfrm>
        </p:spPr>
        <p:txBody>
          <a:bodyPr>
            <a:normAutofit/>
          </a:bodyPr>
          <a:lstStyle/>
          <a:p>
            <a:pPr>
              <a:spcBef>
                <a:spcPts val="600"/>
              </a:spcBef>
              <a:spcAft>
                <a:spcPts val="600"/>
              </a:spcAft>
            </a:pPr>
            <a:r>
              <a:rPr lang="en-US" dirty="0" smtClean="0"/>
              <a:t>Investigation &amp; Analysis Phase:</a:t>
            </a:r>
          </a:p>
          <a:p>
            <a:pPr lvl="1">
              <a:spcBef>
                <a:spcPts val="600"/>
              </a:spcBef>
              <a:spcAft>
                <a:spcPts val="600"/>
              </a:spcAft>
            </a:pPr>
            <a:r>
              <a:rPr lang="en-US" dirty="0" smtClean="0"/>
              <a:t>Interior Conditions:</a:t>
            </a:r>
          </a:p>
          <a:p>
            <a:pPr lvl="2">
              <a:spcBef>
                <a:spcPts val="600"/>
              </a:spcBef>
              <a:spcAft>
                <a:spcPts val="600"/>
              </a:spcAft>
            </a:pPr>
            <a:r>
              <a:rPr lang="en-US" dirty="0" smtClean="0"/>
              <a:t>Interior climate and space</a:t>
            </a:r>
          </a:p>
          <a:p>
            <a:pPr lvl="3">
              <a:spcBef>
                <a:spcPts val="600"/>
              </a:spcBef>
              <a:spcAft>
                <a:spcPts val="600"/>
              </a:spcAft>
            </a:pPr>
            <a:r>
              <a:rPr lang="en-US" dirty="0" smtClean="0"/>
              <a:t>Is a high level of humidity a concern</a:t>
            </a:r>
          </a:p>
        </p:txBody>
      </p:sp>
      <p:pic>
        <p:nvPicPr>
          <p:cNvPr id="4" name="Picture 3" descr="DSC_0359.JPG"/>
          <p:cNvPicPr>
            <a:picLocks noChangeAspect="1"/>
          </p:cNvPicPr>
          <p:nvPr/>
        </p:nvPicPr>
        <p:blipFill>
          <a:blip r:embed="rId3" cstate="email"/>
          <a:srcRect/>
          <a:stretch>
            <a:fillRect/>
          </a:stretch>
        </p:blipFill>
        <p:spPr>
          <a:xfrm>
            <a:off x="5181600" y="1524000"/>
            <a:ext cx="3343469" cy="3276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left)">
                                      <p:cBhvr>
                                        <p:cTn id="10"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401762"/>
          </a:xfrm>
        </p:spPr>
        <p:txBody>
          <a:bodyPr>
            <a:noAutofit/>
          </a:bodyPr>
          <a:lstStyle/>
          <a:p>
            <a:r>
              <a:rPr lang="en-US" sz="3200" dirty="0" smtClean="0"/>
              <a:t>Designing cool roof Single Ply Membrane Systems</a:t>
            </a:r>
            <a:endParaRPr lang="en-US" sz="3200" dirty="0"/>
          </a:p>
        </p:txBody>
      </p:sp>
      <p:sp>
        <p:nvSpPr>
          <p:cNvPr id="3" name="Content Placeholder 2"/>
          <p:cNvSpPr>
            <a:spLocks noGrp="1"/>
          </p:cNvSpPr>
          <p:nvPr>
            <p:ph idx="1"/>
          </p:nvPr>
        </p:nvSpPr>
        <p:spPr>
          <a:xfrm>
            <a:off x="457200" y="1447800"/>
            <a:ext cx="8229600" cy="4525963"/>
          </a:xfrm>
        </p:spPr>
        <p:txBody>
          <a:bodyPr>
            <a:normAutofit fontScale="92500" lnSpcReduction="10000"/>
          </a:bodyPr>
          <a:lstStyle/>
          <a:p>
            <a:pPr>
              <a:spcBef>
                <a:spcPts val="600"/>
              </a:spcBef>
              <a:spcAft>
                <a:spcPts val="600"/>
              </a:spcAft>
            </a:pPr>
            <a:r>
              <a:rPr lang="en-US" dirty="0" smtClean="0"/>
              <a:t>Investigation &amp; Analysis Phase:</a:t>
            </a:r>
          </a:p>
          <a:p>
            <a:pPr lvl="1">
              <a:spcBef>
                <a:spcPts val="600"/>
              </a:spcBef>
              <a:spcAft>
                <a:spcPts val="600"/>
              </a:spcAft>
            </a:pPr>
            <a:r>
              <a:rPr lang="en-US" dirty="0" smtClean="0"/>
              <a:t>Snow Considerations:</a:t>
            </a:r>
          </a:p>
          <a:p>
            <a:pPr lvl="2">
              <a:spcBef>
                <a:spcPts val="600"/>
              </a:spcBef>
              <a:spcAft>
                <a:spcPts val="600"/>
              </a:spcAft>
            </a:pPr>
            <a:r>
              <a:rPr lang="en-US" dirty="0" smtClean="0"/>
              <a:t>Why?</a:t>
            </a:r>
          </a:p>
          <a:p>
            <a:pPr lvl="2">
              <a:spcBef>
                <a:spcPts val="600"/>
              </a:spcBef>
              <a:spcAft>
                <a:spcPts val="600"/>
              </a:spcAft>
            </a:pPr>
            <a:r>
              <a:rPr lang="en-US" dirty="0" smtClean="0"/>
              <a:t>Cool roof membranes are slick</a:t>
            </a:r>
          </a:p>
          <a:p>
            <a:pPr lvl="3">
              <a:spcBef>
                <a:spcPts val="600"/>
              </a:spcBef>
              <a:spcAft>
                <a:spcPts val="600"/>
              </a:spcAft>
            </a:pPr>
            <a:r>
              <a:rPr lang="en-US" dirty="0" smtClean="0"/>
              <a:t>Snow moves</a:t>
            </a:r>
          </a:p>
          <a:p>
            <a:pPr lvl="4">
              <a:spcBef>
                <a:spcPts val="600"/>
              </a:spcBef>
              <a:spcAft>
                <a:spcPts val="600"/>
              </a:spcAft>
            </a:pPr>
            <a:r>
              <a:rPr lang="en-US" dirty="0" smtClean="0"/>
              <a:t>Slides down slope</a:t>
            </a:r>
          </a:p>
          <a:p>
            <a:pPr lvl="4">
              <a:spcBef>
                <a:spcPts val="600"/>
              </a:spcBef>
              <a:spcAft>
                <a:spcPts val="600"/>
              </a:spcAft>
            </a:pPr>
            <a:r>
              <a:rPr lang="en-US" dirty="0" smtClean="0"/>
              <a:t>Can snap off roof top piping</a:t>
            </a:r>
          </a:p>
          <a:p>
            <a:pPr lvl="2">
              <a:spcBef>
                <a:spcPts val="600"/>
              </a:spcBef>
              <a:spcAft>
                <a:spcPts val="600"/>
              </a:spcAft>
            </a:pPr>
            <a:r>
              <a:rPr lang="en-US" dirty="0" smtClean="0"/>
              <a:t>Remember: Increased levels of thermal insulation will slow snow melt</a:t>
            </a:r>
          </a:p>
          <a:p>
            <a:pPr lvl="3">
              <a:spcBef>
                <a:spcPts val="600"/>
              </a:spcBef>
              <a:spcAft>
                <a:spcPts val="600"/>
              </a:spcAft>
            </a:pPr>
            <a:r>
              <a:rPr lang="en-US" dirty="0" smtClean="0"/>
              <a:t>Check roof structure capacity</a:t>
            </a:r>
          </a:p>
          <a:p>
            <a:pPr lvl="2">
              <a:spcBef>
                <a:spcPts val="600"/>
              </a:spcBef>
              <a:spcAft>
                <a:spcPts val="600"/>
              </a:spcAft>
            </a:pPr>
            <a:endParaRPr lang="en-US" dirty="0" smtClean="0"/>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left)">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left)">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wipe(left)">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wipe(left)">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wipe(left)">
                                      <p:cBhvr>
                                        <p:cTn id="4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401762"/>
          </a:xfrm>
        </p:spPr>
        <p:txBody>
          <a:bodyPr>
            <a:noAutofit/>
          </a:bodyPr>
          <a:lstStyle/>
          <a:p>
            <a:r>
              <a:rPr lang="en-US" sz="3200" dirty="0" smtClean="0"/>
              <a:t>Designing cool roof Single Ply Membrane Systems</a:t>
            </a:r>
            <a:endParaRPr lang="en-US" sz="3200" dirty="0"/>
          </a:p>
        </p:txBody>
      </p:sp>
      <p:sp>
        <p:nvSpPr>
          <p:cNvPr id="3" name="Content Placeholder 2"/>
          <p:cNvSpPr>
            <a:spLocks noGrp="1"/>
          </p:cNvSpPr>
          <p:nvPr>
            <p:ph idx="1"/>
          </p:nvPr>
        </p:nvSpPr>
        <p:spPr>
          <a:xfrm>
            <a:off x="457200" y="1447800"/>
            <a:ext cx="8229600" cy="4525963"/>
          </a:xfrm>
        </p:spPr>
        <p:txBody>
          <a:bodyPr>
            <a:normAutofit/>
          </a:bodyPr>
          <a:lstStyle/>
          <a:p>
            <a:pPr>
              <a:spcBef>
                <a:spcPts val="600"/>
              </a:spcBef>
              <a:spcAft>
                <a:spcPts val="600"/>
              </a:spcAft>
            </a:pPr>
            <a:r>
              <a:rPr lang="en-US" dirty="0" smtClean="0"/>
              <a:t>Investigation &amp; Analysis Phase:</a:t>
            </a:r>
          </a:p>
          <a:p>
            <a:pPr lvl="1">
              <a:spcBef>
                <a:spcPts val="600"/>
              </a:spcBef>
              <a:spcAft>
                <a:spcPts val="600"/>
              </a:spcAft>
            </a:pPr>
            <a:r>
              <a:rPr lang="en-US" dirty="0" smtClean="0"/>
              <a:t>Snow Considerations:</a:t>
            </a:r>
          </a:p>
          <a:p>
            <a:pPr lvl="2">
              <a:spcBef>
                <a:spcPts val="600"/>
              </a:spcBef>
              <a:spcAft>
                <a:spcPts val="600"/>
              </a:spcAft>
            </a:pPr>
            <a:r>
              <a:rPr lang="en-US" dirty="0" smtClean="0"/>
              <a:t>Ice and snow will move via wind across roof membrane surface; gravel stops will not necessarily stop this</a:t>
            </a:r>
          </a:p>
          <a:p>
            <a:pPr lvl="3">
              <a:spcBef>
                <a:spcPts val="600"/>
              </a:spcBef>
              <a:spcAft>
                <a:spcPts val="600"/>
              </a:spcAft>
            </a:pPr>
            <a:r>
              <a:rPr lang="en-US" dirty="0" smtClean="0"/>
              <a:t>A condition which creates a life safety concern</a:t>
            </a:r>
          </a:p>
          <a:p>
            <a:pPr lvl="2">
              <a:spcBef>
                <a:spcPts val="600"/>
              </a:spcBef>
              <a:spcAft>
                <a:spcPts val="600"/>
              </a:spcAft>
            </a:pPr>
            <a:endParaRPr lang="en-US" dirty="0" smtClean="0"/>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left)">
                                      <p:cBhvr>
                                        <p:cTn id="10" dur="500"/>
                                        <p:tgtEl>
                                          <p:spTgt spid="3">
                                            <p:txEl>
                                              <p:pRg st="1" end="1"/>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wipe(left)">
                                      <p:cBhvr>
                                        <p:cTn id="13" dur="500"/>
                                        <p:tgtEl>
                                          <p:spTgt spid="3">
                                            <p:txEl>
                                              <p:pRg st="2" end="2"/>
                                            </p:txEl>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wipe(left)">
                                      <p:cBhvr>
                                        <p:cTn id="16"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Content Placeholder 4" descr="TPO PILLOWING Model (4).jpg"/>
          <p:cNvPicPr>
            <a:picLocks noGrp="1" noChangeAspect="1"/>
          </p:cNvPicPr>
          <p:nvPr>
            <p:ph/>
          </p:nvPr>
        </p:nvPicPr>
        <p:blipFill>
          <a:blip r:embed="rId3" cstate="email"/>
          <a:srcRect/>
          <a:stretch>
            <a:fillRect/>
          </a:stretch>
        </p:blipFill>
        <p:spPr>
          <a:xfrm>
            <a:off x="-152400" y="0"/>
            <a:ext cx="9307513" cy="6858000"/>
          </a:xfrm>
        </p:spPr>
      </p:pic>
      <p:sp>
        <p:nvSpPr>
          <p:cNvPr id="54275" name="Text Box 3"/>
          <p:cNvSpPr txBox="1">
            <a:spLocks noChangeArrowheads="1"/>
          </p:cNvSpPr>
          <p:nvPr/>
        </p:nvSpPr>
        <p:spPr bwMode="auto">
          <a:xfrm>
            <a:off x="0" y="0"/>
            <a:ext cx="9144000" cy="641350"/>
          </a:xfrm>
          <a:prstGeom prst="rect">
            <a:avLst/>
          </a:prstGeom>
          <a:noFill/>
          <a:ln w="9525">
            <a:noFill/>
            <a:miter lim="800000"/>
            <a:headEnd/>
            <a:tailEnd/>
          </a:ln>
        </p:spPr>
        <p:txBody>
          <a:bodyPr>
            <a:spAutoFit/>
          </a:bodyPr>
          <a:lstStyle/>
          <a:p>
            <a:pPr>
              <a:spcBef>
                <a:spcPct val="50000"/>
              </a:spcBef>
            </a:pPr>
            <a:r>
              <a:rPr lang="en-US" sz="3600" b="1" dirty="0">
                <a:solidFill>
                  <a:schemeClr val="tx2">
                    <a:lumMod val="75000"/>
                  </a:schemeClr>
                </a:solidFill>
                <a:latin typeface="Trebuchet MS" pitchFamily="34" charset="0"/>
              </a:rPr>
              <a:t>Additional Winter Condition Concerns</a:t>
            </a:r>
          </a:p>
        </p:txBody>
      </p:sp>
    </p:spTree>
  </p:cSld>
  <p:clrMapOvr>
    <a:masterClrMapping/>
  </p:clrMapOvr>
  <p:transition>
    <p:wipe dir="r"/>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401762"/>
          </a:xfrm>
        </p:spPr>
        <p:txBody>
          <a:bodyPr>
            <a:noAutofit/>
          </a:bodyPr>
          <a:lstStyle/>
          <a:p>
            <a:r>
              <a:rPr lang="en-US" sz="4000" dirty="0" smtClean="0"/>
              <a:t>Vapor Retarders</a:t>
            </a:r>
            <a:endParaRPr lang="en-US" sz="4000" dirty="0"/>
          </a:p>
        </p:txBody>
      </p:sp>
      <p:sp>
        <p:nvSpPr>
          <p:cNvPr id="3" name="Content Placeholder 2"/>
          <p:cNvSpPr>
            <a:spLocks noGrp="1"/>
          </p:cNvSpPr>
          <p:nvPr>
            <p:ph idx="1"/>
          </p:nvPr>
        </p:nvSpPr>
        <p:spPr>
          <a:xfrm>
            <a:off x="457200" y="1371600"/>
            <a:ext cx="8229600" cy="4525963"/>
          </a:xfrm>
        </p:spPr>
        <p:txBody>
          <a:bodyPr>
            <a:normAutofit fontScale="92500"/>
          </a:bodyPr>
          <a:lstStyle/>
          <a:p>
            <a:r>
              <a:rPr lang="en-US" dirty="0" smtClean="0"/>
              <a:t>Three phases of building construction to occupancy to consider</a:t>
            </a:r>
          </a:p>
          <a:p>
            <a:pPr marL="971550" lvl="1" indent="-514350">
              <a:buSzPct val="100000"/>
              <a:buFont typeface="+mj-lt"/>
              <a:buAutoNum type="arabicPeriod"/>
            </a:pPr>
            <a:r>
              <a:rPr lang="en-US" b="1" dirty="0" smtClean="0"/>
              <a:t>Construction Period:  </a:t>
            </a:r>
            <a:r>
              <a:rPr lang="en-US" dirty="0" smtClean="0"/>
              <a:t>Construction generated moisture needs to be controlled</a:t>
            </a:r>
          </a:p>
          <a:p>
            <a:pPr marL="971550" lvl="1" indent="-514350">
              <a:buSzPct val="100000"/>
              <a:buAutoNum type="arabicPeriod"/>
            </a:pPr>
            <a:r>
              <a:rPr lang="en-US" b="1" dirty="0" smtClean="0"/>
              <a:t>Commissioning:  </a:t>
            </a:r>
            <a:r>
              <a:rPr lang="en-US" dirty="0" smtClean="0"/>
              <a:t>Will the building be flushed?  Driving potentially moist air into an unprotected roof system</a:t>
            </a:r>
          </a:p>
          <a:p>
            <a:pPr marL="971550" lvl="1" indent="-514350">
              <a:buSzPct val="100000"/>
              <a:buAutoNum type="arabicPeriod"/>
            </a:pPr>
            <a:r>
              <a:rPr lang="en-US" b="1" dirty="0" smtClean="0"/>
              <a:t>Occupancy:  </a:t>
            </a:r>
            <a:r>
              <a:rPr lang="en-US" dirty="0" smtClean="0"/>
              <a:t>This is what most consider, not realizing that by then the roof could be in a failed state</a:t>
            </a: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left)">
                                      <p:cBhvr>
                                        <p:cTn id="10" dur="500"/>
                                        <p:tgtEl>
                                          <p:spTgt spid="3">
                                            <p:txEl>
                                              <p:pRg st="1" end="1"/>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wipe(left)">
                                      <p:cBhvr>
                                        <p:cTn id="13" dur="500"/>
                                        <p:tgtEl>
                                          <p:spTgt spid="3">
                                            <p:txEl>
                                              <p:pRg st="2" end="2"/>
                                            </p:txEl>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wipe(left)">
                                      <p:cBhvr>
                                        <p:cTn id="16"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Air Barriers Now Required by Code</a:t>
            </a:r>
            <a:endParaRPr lang="en-US" dirty="0"/>
          </a:p>
        </p:txBody>
      </p:sp>
      <p:pic>
        <p:nvPicPr>
          <p:cNvPr id="4" name="Content Placeholder 3" descr="air barriers.jpg"/>
          <p:cNvPicPr>
            <a:picLocks noGrp="1" noChangeAspect="1"/>
          </p:cNvPicPr>
          <p:nvPr>
            <p:ph idx="1"/>
          </p:nvPr>
        </p:nvPicPr>
        <p:blipFill>
          <a:blip r:embed="rId3" cstate="print"/>
          <a:srcRect r="6604" b="34671"/>
          <a:stretch>
            <a:fillRect/>
          </a:stretch>
        </p:blipFill>
        <p:spPr>
          <a:xfrm>
            <a:off x="685800" y="1981200"/>
            <a:ext cx="7543800" cy="2590800"/>
          </a:xfrm>
        </p:spPr>
      </p:pic>
      <p:sp>
        <p:nvSpPr>
          <p:cNvPr id="6" name="TextBox 5"/>
          <p:cNvSpPr txBox="1"/>
          <p:nvPr/>
        </p:nvSpPr>
        <p:spPr>
          <a:xfrm>
            <a:off x="533400" y="4800600"/>
            <a:ext cx="7696200" cy="369332"/>
          </a:xfrm>
          <a:prstGeom prst="rect">
            <a:avLst/>
          </a:prstGeom>
          <a:noFill/>
        </p:spPr>
        <p:txBody>
          <a:bodyPr wrap="square" rtlCol="0">
            <a:spAutoFit/>
          </a:bodyPr>
          <a:lstStyle/>
          <a:p>
            <a:pPr algn="ctr"/>
            <a:r>
              <a:rPr lang="en-US" b="1" cap="all" dirty="0" smtClean="0">
                <a:ln w="0"/>
                <a:solidFill>
                  <a:schemeClr val="tx2">
                    <a:lumMod val="75000"/>
                  </a:schemeClr>
                </a:solidFill>
                <a:effectLst>
                  <a:reflection blurRad="12700" stA="50000" endPos="50000" dist="5000" dir="5400000" sy="-100000" rotWithShape="0"/>
                </a:effectLst>
                <a:latin typeface="+mj-lt"/>
                <a:ea typeface="+mj-ea"/>
                <a:cs typeface="+mj-cs"/>
              </a:rPr>
              <a:t>2012 International Energy Conservation Code</a:t>
            </a:r>
          </a:p>
        </p:txBody>
      </p:sp>
    </p:spTree>
  </p:cSld>
  <p:clrMapOvr>
    <a:masterClrMapping/>
  </p:clrMapOvr>
  <p:transition>
    <p:wipe dir="r"/>
  </p:transition>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401762"/>
          </a:xfrm>
        </p:spPr>
        <p:txBody>
          <a:bodyPr>
            <a:noAutofit/>
          </a:bodyPr>
          <a:lstStyle/>
          <a:p>
            <a:r>
              <a:rPr lang="en-US" sz="3200" dirty="0" smtClean="0"/>
              <a:t>Roof System Design Considerations</a:t>
            </a:r>
            <a:endParaRPr lang="en-US" sz="3200" dirty="0"/>
          </a:p>
        </p:txBody>
      </p:sp>
      <p:sp>
        <p:nvSpPr>
          <p:cNvPr id="3" name="Content Placeholder 2"/>
          <p:cNvSpPr>
            <a:spLocks noGrp="1"/>
          </p:cNvSpPr>
          <p:nvPr>
            <p:ph idx="1"/>
          </p:nvPr>
        </p:nvSpPr>
        <p:spPr>
          <a:xfrm>
            <a:off x="457200" y="1447800"/>
            <a:ext cx="8229600" cy="4525963"/>
          </a:xfrm>
        </p:spPr>
        <p:txBody>
          <a:bodyPr>
            <a:normAutofit/>
          </a:bodyPr>
          <a:lstStyle/>
          <a:p>
            <a:pPr>
              <a:spcBef>
                <a:spcPts val="600"/>
              </a:spcBef>
              <a:spcAft>
                <a:spcPts val="600"/>
              </a:spcAft>
            </a:pPr>
            <a:r>
              <a:rPr lang="en-US" dirty="0" smtClean="0"/>
              <a:t>Membrane Securement Options:</a:t>
            </a:r>
          </a:p>
          <a:p>
            <a:pPr lvl="1">
              <a:spcBef>
                <a:spcPts val="600"/>
              </a:spcBef>
              <a:spcAft>
                <a:spcPts val="600"/>
              </a:spcAft>
            </a:pPr>
            <a:r>
              <a:rPr lang="en-US" dirty="0" smtClean="0"/>
              <a:t>Fully adhered</a:t>
            </a:r>
          </a:p>
          <a:p>
            <a:pPr lvl="1">
              <a:spcBef>
                <a:spcPts val="600"/>
              </a:spcBef>
              <a:spcAft>
                <a:spcPts val="600"/>
              </a:spcAft>
            </a:pPr>
            <a:r>
              <a:rPr lang="en-US" dirty="0" smtClean="0"/>
              <a:t>Mechanically fastened - Caution!</a:t>
            </a:r>
          </a:p>
          <a:p>
            <a:pPr lvl="2">
              <a:spcBef>
                <a:spcPts val="600"/>
              </a:spcBef>
              <a:spcAft>
                <a:spcPts val="600"/>
              </a:spcAft>
            </a:pPr>
            <a:r>
              <a:rPr lang="en-US" dirty="0" smtClean="0"/>
              <a:t>Air pumping action</a:t>
            </a:r>
          </a:p>
          <a:p>
            <a:pPr lvl="1">
              <a:spcBef>
                <a:spcPts val="600"/>
              </a:spcBef>
              <a:spcAft>
                <a:spcPts val="600"/>
              </a:spcAft>
            </a:pPr>
            <a:r>
              <a:rPr lang="en-US" dirty="0" smtClean="0"/>
              <a:t>Ballasted</a:t>
            </a: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left)">
                                      <p:cBhvr>
                                        <p:cTn id="10" dur="500"/>
                                        <p:tgtEl>
                                          <p:spTgt spid="3">
                                            <p:txEl>
                                              <p:pRg st="1" end="1"/>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wipe(left)">
                                      <p:cBhvr>
                                        <p:cTn id="13" dur="500"/>
                                        <p:tgtEl>
                                          <p:spTgt spid="3">
                                            <p:txEl>
                                              <p:pRg st="2" end="2"/>
                                            </p:txEl>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wipe(left)">
                                      <p:cBhvr>
                                        <p:cTn id="16" dur="500"/>
                                        <p:tgtEl>
                                          <p:spTgt spid="3">
                                            <p:txEl>
                                              <p:pRg st="3" end="3"/>
                                            </p:txEl>
                                          </p:spTgt>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wipe(left)">
                                      <p:cBhvr>
                                        <p:cTn id="19" dur="500"/>
                                        <p:tgtEl>
                                          <p:spTgt spid="3">
                                            <p:txEl>
                                              <p:pRg st="4" end="4"/>
                                            </p:txEl>
                                          </p:spTgt>
                                        </p:tgtEl>
                                      </p:cBhvr>
                                    </p:animEffect>
                                  </p:childTnLst>
                                </p:cTn>
                              </p:par>
                              <p:par>
                                <p:cTn id="20" presetID="35" presetClass="emph" presetSubtype="0" repeatCount="5000" fill="hold" nodeType="withEffect">
                                  <p:stCondLst>
                                    <p:cond delay="0"/>
                                  </p:stCondLst>
                                  <p:childTnLst>
                                    <p:anim calcmode="discrete" valueType="str">
                                      <p:cBhvr>
                                        <p:cTn id="21" dur="1000" fill="hold"/>
                                        <p:tgtEl>
                                          <p:spTgt spid="3">
                                            <p:txEl>
                                              <p:pRg st="3" end="3"/>
                                            </p:txEl>
                                          </p:spTgt>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401762"/>
          </a:xfrm>
        </p:spPr>
        <p:txBody>
          <a:bodyPr>
            <a:noAutofit/>
          </a:bodyPr>
          <a:lstStyle/>
          <a:p>
            <a:r>
              <a:rPr lang="en-US" sz="3200" dirty="0" smtClean="0"/>
              <a:t>Roof System Design Considerations</a:t>
            </a:r>
            <a:endParaRPr lang="en-US" sz="3200" dirty="0"/>
          </a:p>
        </p:txBody>
      </p:sp>
      <p:sp>
        <p:nvSpPr>
          <p:cNvPr id="3" name="Content Placeholder 2"/>
          <p:cNvSpPr>
            <a:spLocks noGrp="1"/>
          </p:cNvSpPr>
          <p:nvPr>
            <p:ph idx="1"/>
          </p:nvPr>
        </p:nvSpPr>
        <p:spPr>
          <a:xfrm>
            <a:off x="457200" y="1447800"/>
            <a:ext cx="8229600" cy="4525963"/>
          </a:xfrm>
        </p:spPr>
        <p:txBody>
          <a:bodyPr>
            <a:normAutofit/>
          </a:bodyPr>
          <a:lstStyle/>
          <a:p>
            <a:pPr>
              <a:spcBef>
                <a:spcPts val="600"/>
              </a:spcBef>
              <a:spcAft>
                <a:spcPts val="600"/>
              </a:spcAft>
            </a:pPr>
            <a:r>
              <a:rPr lang="en-US" dirty="0" smtClean="0"/>
              <a:t>Hutch’s Recommendations:</a:t>
            </a:r>
          </a:p>
          <a:p>
            <a:pPr lvl="1">
              <a:spcBef>
                <a:spcPts val="600"/>
              </a:spcBef>
              <a:spcAft>
                <a:spcPts val="600"/>
              </a:spcAft>
            </a:pPr>
            <a:r>
              <a:rPr lang="en-US" dirty="0" smtClean="0"/>
              <a:t>ASHRAE zones 4 to 7 </a:t>
            </a:r>
          </a:p>
          <a:p>
            <a:pPr lvl="2">
              <a:spcBef>
                <a:spcPts val="600"/>
              </a:spcBef>
              <a:spcAft>
                <a:spcPts val="600"/>
              </a:spcAft>
            </a:pPr>
            <a:r>
              <a:rPr lang="en-US" dirty="0" smtClean="0"/>
              <a:t>Fully adhered</a:t>
            </a:r>
          </a:p>
          <a:p>
            <a:pPr lvl="1">
              <a:spcBef>
                <a:spcPts val="600"/>
              </a:spcBef>
              <a:spcAft>
                <a:spcPts val="600"/>
              </a:spcAft>
            </a:pPr>
            <a:r>
              <a:rPr lang="en-US" dirty="0" smtClean="0"/>
              <a:t>ASHRAE zones 1 to 3</a:t>
            </a:r>
          </a:p>
          <a:p>
            <a:pPr lvl="2">
              <a:spcBef>
                <a:spcPts val="600"/>
              </a:spcBef>
              <a:spcAft>
                <a:spcPts val="600"/>
              </a:spcAft>
            </a:pPr>
            <a:r>
              <a:rPr lang="en-US" dirty="0" smtClean="0"/>
              <a:t>Fully adhered, mechanically fastened, ballasted</a:t>
            </a:r>
          </a:p>
          <a:p>
            <a:pPr>
              <a:spcBef>
                <a:spcPts val="600"/>
              </a:spcBef>
              <a:spcAft>
                <a:spcPts val="600"/>
              </a:spcAft>
            </a:pPr>
            <a:endParaRPr lang="en-US" dirty="0" smtClean="0"/>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left)">
                                      <p:cBhvr>
                                        <p:cTn id="10" dur="500"/>
                                        <p:tgtEl>
                                          <p:spTgt spid="3">
                                            <p:txEl>
                                              <p:pRg st="1" end="1"/>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wipe(left)">
                                      <p:cBhvr>
                                        <p:cTn id="13" dur="500"/>
                                        <p:tgtEl>
                                          <p:spTgt spid="3">
                                            <p:txEl>
                                              <p:pRg st="2" end="2"/>
                                            </p:txEl>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wipe(left)">
                                      <p:cBhvr>
                                        <p:cTn id="16" dur="500"/>
                                        <p:tgtEl>
                                          <p:spTgt spid="3">
                                            <p:txEl>
                                              <p:pRg st="3" end="3"/>
                                            </p:txEl>
                                          </p:spTgt>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wipe(left)">
                                      <p:cBhvr>
                                        <p:cTn id="19"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401762"/>
          </a:xfrm>
        </p:spPr>
        <p:txBody>
          <a:bodyPr>
            <a:noAutofit/>
          </a:bodyPr>
          <a:lstStyle/>
          <a:p>
            <a:r>
              <a:rPr lang="en-US" sz="3200" dirty="0" smtClean="0"/>
              <a:t>Roof System Design Considerations</a:t>
            </a:r>
            <a:endParaRPr lang="en-US" sz="3200" dirty="0"/>
          </a:p>
        </p:txBody>
      </p:sp>
      <p:sp>
        <p:nvSpPr>
          <p:cNvPr id="3" name="Content Placeholder 2"/>
          <p:cNvSpPr>
            <a:spLocks noGrp="1"/>
          </p:cNvSpPr>
          <p:nvPr>
            <p:ph idx="1"/>
          </p:nvPr>
        </p:nvSpPr>
        <p:spPr>
          <a:xfrm>
            <a:off x="457200" y="1447800"/>
            <a:ext cx="8229600" cy="4525963"/>
          </a:xfrm>
        </p:spPr>
        <p:txBody>
          <a:bodyPr>
            <a:normAutofit/>
          </a:bodyPr>
          <a:lstStyle/>
          <a:p>
            <a:pPr>
              <a:spcBef>
                <a:spcPts val="600"/>
              </a:spcBef>
              <a:spcAft>
                <a:spcPts val="600"/>
              </a:spcAft>
            </a:pPr>
            <a:r>
              <a:rPr lang="en-US" dirty="0" smtClean="0"/>
              <a:t>Why ballasted?</a:t>
            </a:r>
          </a:p>
          <a:p>
            <a:pPr lvl="1">
              <a:spcBef>
                <a:spcPts val="600"/>
              </a:spcBef>
              <a:spcAft>
                <a:spcPts val="600"/>
              </a:spcAft>
            </a:pPr>
            <a:r>
              <a:rPr lang="en-US" dirty="0" smtClean="0"/>
              <a:t>UV protection of roof membrane</a:t>
            </a:r>
          </a:p>
          <a:p>
            <a:pPr lvl="1">
              <a:spcBef>
                <a:spcPts val="600"/>
              </a:spcBef>
              <a:spcAft>
                <a:spcPts val="600"/>
              </a:spcAft>
            </a:pPr>
            <a:r>
              <a:rPr lang="en-US" dirty="0" smtClean="0"/>
              <a:t>Greater energy conservation</a:t>
            </a:r>
          </a:p>
          <a:p>
            <a:pPr lvl="1">
              <a:spcBef>
                <a:spcPts val="600"/>
              </a:spcBef>
              <a:spcAft>
                <a:spcPts val="600"/>
              </a:spcAft>
            </a:pPr>
            <a:r>
              <a:rPr lang="en-US" dirty="0" smtClean="0"/>
              <a:t>Reduced reflection on adjacent buildings</a:t>
            </a:r>
          </a:p>
          <a:p>
            <a:pPr>
              <a:spcBef>
                <a:spcPts val="600"/>
              </a:spcBef>
              <a:spcAft>
                <a:spcPts val="600"/>
              </a:spcAft>
            </a:pPr>
            <a:endParaRPr lang="en-US" dirty="0" smtClean="0"/>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left)">
                                      <p:cBhvr>
                                        <p:cTn id="10" dur="500"/>
                                        <p:tgtEl>
                                          <p:spTgt spid="3">
                                            <p:txEl>
                                              <p:pRg st="1" end="1"/>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wipe(left)">
                                      <p:cBhvr>
                                        <p:cTn id="13" dur="500"/>
                                        <p:tgtEl>
                                          <p:spTgt spid="3">
                                            <p:txEl>
                                              <p:pRg st="2" end="2"/>
                                            </p:txEl>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wipe(left)">
                                      <p:cBhvr>
                                        <p:cTn id="16"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25" name="Picture 5" descr="A Bird "/>
          <p:cNvPicPr>
            <a:picLocks noGrp="1" noChangeAspect="1" noChangeArrowheads="1"/>
          </p:cNvPicPr>
          <p:nvPr>
            <p:ph/>
          </p:nvPr>
        </p:nvPicPr>
        <p:blipFill>
          <a:blip r:embed="rId3" cstate="print">
            <a:clrChange>
              <a:clrFrom>
                <a:srgbClr val="FFFFFF"/>
              </a:clrFrom>
              <a:clrTo>
                <a:srgbClr val="FFFFFF">
                  <a:alpha val="0"/>
                </a:srgbClr>
              </a:clrTo>
            </a:clrChange>
          </a:blip>
          <a:srcRect/>
          <a:stretch>
            <a:fillRect/>
          </a:stretch>
        </p:blipFill>
        <p:spPr>
          <a:xfrm>
            <a:off x="2362200" y="609600"/>
            <a:ext cx="4572000" cy="3933825"/>
          </a:xfrm>
          <a:noFill/>
        </p:spPr>
      </p:pic>
      <p:sp>
        <p:nvSpPr>
          <p:cNvPr id="286726" name="Rectangle 6"/>
          <p:cNvSpPr>
            <a:spLocks noChangeArrowheads="1"/>
          </p:cNvSpPr>
          <p:nvPr/>
        </p:nvSpPr>
        <p:spPr bwMode="auto">
          <a:xfrm>
            <a:off x="1905000" y="4800600"/>
            <a:ext cx="6096000" cy="1292662"/>
          </a:xfrm>
          <a:prstGeom prst="rect">
            <a:avLst/>
          </a:prstGeom>
          <a:noFill/>
          <a:ln w="9525">
            <a:noFill/>
            <a:miter lim="800000"/>
            <a:headEnd/>
            <a:tailEnd/>
          </a:ln>
        </p:spPr>
        <p:txBody>
          <a:bodyPr wrap="square" anchor="ctr">
            <a:spAutoFit/>
          </a:bodyPr>
          <a:lstStyle/>
          <a:p>
            <a:pPr eaLnBrk="0" hangingPunct="0"/>
            <a:r>
              <a:rPr lang="en-US" sz="1600" dirty="0"/>
              <a:t>More than likely you said, 'A bird in the bush,'! and. ........ if this IS what YOU said, then you failed to see that the word THE is repeated twice! </a:t>
            </a:r>
            <a:br>
              <a:rPr lang="en-US" sz="1600" dirty="0"/>
            </a:br>
            <a:r>
              <a:rPr lang="en-US" sz="1600" dirty="0"/>
              <a:t>Sorry, look again. </a:t>
            </a:r>
            <a:r>
              <a:rPr lang="en-US" sz="1400" dirty="0"/>
              <a:t/>
            </a:r>
            <a:br>
              <a:rPr lang="en-US" sz="1400" dirty="0"/>
            </a:br>
            <a:endParaRPr lang="en-US" sz="1400" dirty="0"/>
          </a:p>
        </p:txBody>
      </p:sp>
    </p:spTree>
  </p:cSld>
  <p:clrMapOvr>
    <a:masterClrMapping/>
  </p:clrMapOvr>
  <p:transition>
    <p:pull dir="l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867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286726"/>
                                        </p:tgtEl>
                                        <p:attrNameLst>
                                          <p:attrName>style.visibility</p:attrName>
                                        </p:attrNameLst>
                                      </p:cBhvr>
                                      <p:to>
                                        <p:strVal val="visible"/>
                                      </p:to>
                                    </p:set>
                                    <p:animEffect transition="in" filter="wipe(left)">
                                      <p:cBhvr>
                                        <p:cTn id="11" dur="500"/>
                                        <p:tgtEl>
                                          <p:spTgt spid="2867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26"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401762"/>
          </a:xfrm>
        </p:spPr>
        <p:txBody>
          <a:bodyPr>
            <a:noAutofit/>
          </a:bodyPr>
          <a:lstStyle/>
          <a:p>
            <a:r>
              <a:rPr lang="en-US" sz="3200" dirty="0" smtClean="0"/>
              <a:t>Roof System Design Considerations</a:t>
            </a:r>
            <a:endParaRPr lang="en-US" sz="3200" dirty="0"/>
          </a:p>
        </p:txBody>
      </p:sp>
      <p:sp>
        <p:nvSpPr>
          <p:cNvPr id="3" name="Content Placeholder 2"/>
          <p:cNvSpPr>
            <a:spLocks noGrp="1"/>
          </p:cNvSpPr>
          <p:nvPr>
            <p:ph idx="1"/>
          </p:nvPr>
        </p:nvSpPr>
        <p:spPr>
          <a:xfrm>
            <a:off x="457200" y="1447800"/>
            <a:ext cx="8229600" cy="4525963"/>
          </a:xfrm>
        </p:spPr>
        <p:txBody>
          <a:bodyPr>
            <a:normAutofit/>
          </a:bodyPr>
          <a:lstStyle/>
          <a:p>
            <a:pPr>
              <a:spcBef>
                <a:spcPts val="600"/>
              </a:spcBef>
              <a:spcAft>
                <a:spcPts val="600"/>
              </a:spcAft>
            </a:pPr>
            <a:r>
              <a:rPr lang="en-US" dirty="0" smtClean="0"/>
              <a:t>Decisions must be based on sound engineering principles </a:t>
            </a:r>
          </a:p>
          <a:p>
            <a:pPr>
              <a:spcBef>
                <a:spcPts val="600"/>
              </a:spcBef>
              <a:spcAft>
                <a:spcPts val="600"/>
              </a:spcAft>
              <a:buNone/>
            </a:pPr>
            <a:r>
              <a:rPr lang="en-US" dirty="0" smtClean="0"/>
              <a:t>  . . .  So that long-term roof system service life can be attained</a:t>
            </a:r>
          </a:p>
          <a:p>
            <a:pPr>
              <a:spcBef>
                <a:spcPts val="600"/>
              </a:spcBef>
              <a:spcAft>
                <a:spcPts val="600"/>
              </a:spcAft>
            </a:pPr>
            <a:endParaRPr lang="en-US" dirty="0" smtClean="0"/>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401762"/>
          </a:xfrm>
        </p:spPr>
        <p:txBody>
          <a:bodyPr>
            <a:noAutofit/>
          </a:bodyPr>
          <a:lstStyle/>
          <a:p>
            <a:r>
              <a:rPr lang="en-US" sz="3200" dirty="0" smtClean="0"/>
              <a:t>Roof System Design Considerations</a:t>
            </a:r>
            <a:endParaRPr lang="en-US" sz="3200" dirty="0"/>
          </a:p>
        </p:txBody>
      </p:sp>
      <p:sp>
        <p:nvSpPr>
          <p:cNvPr id="3" name="Content Placeholder 2"/>
          <p:cNvSpPr>
            <a:spLocks noGrp="1"/>
          </p:cNvSpPr>
          <p:nvPr>
            <p:ph idx="1"/>
          </p:nvPr>
        </p:nvSpPr>
        <p:spPr>
          <a:xfrm>
            <a:off x="457200" y="1447800"/>
            <a:ext cx="8229600" cy="4525963"/>
          </a:xfrm>
        </p:spPr>
        <p:txBody>
          <a:bodyPr>
            <a:normAutofit/>
          </a:bodyPr>
          <a:lstStyle/>
          <a:p>
            <a:pPr algn="ctr">
              <a:spcBef>
                <a:spcPts val="600"/>
              </a:spcBef>
              <a:spcAft>
                <a:spcPts val="600"/>
              </a:spcAft>
              <a:buNone/>
            </a:pPr>
            <a:r>
              <a:rPr lang="en-US" sz="3600" dirty="0" smtClean="0"/>
              <a:t>Let’s Remember:</a:t>
            </a:r>
          </a:p>
          <a:p>
            <a:pPr algn="ctr">
              <a:spcBef>
                <a:spcPts val="600"/>
              </a:spcBef>
              <a:spcAft>
                <a:spcPts val="600"/>
              </a:spcAft>
              <a:buNone/>
            </a:pPr>
            <a:r>
              <a:rPr lang="en-US" sz="3600" dirty="0" smtClean="0"/>
              <a:t>Long-term </a:t>
            </a:r>
          </a:p>
          <a:p>
            <a:pPr algn="ctr">
              <a:spcBef>
                <a:spcPts val="600"/>
              </a:spcBef>
              <a:spcAft>
                <a:spcPts val="600"/>
              </a:spcAft>
              <a:buNone/>
            </a:pPr>
            <a:r>
              <a:rPr lang="en-US" sz="3600" dirty="0" smtClean="0"/>
              <a:t>Service Life </a:t>
            </a:r>
          </a:p>
          <a:p>
            <a:pPr algn="ctr">
              <a:spcBef>
                <a:spcPts val="600"/>
              </a:spcBef>
              <a:spcAft>
                <a:spcPts val="600"/>
              </a:spcAft>
              <a:buNone/>
            </a:pPr>
            <a:r>
              <a:rPr lang="en-US" sz="3600" dirty="0" smtClean="0"/>
              <a:t>is the </a:t>
            </a:r>
          </a:p>
          <a:p>
            <a:pPr algn="ctr">
              <a:spcBef>
                <a:spcPts val="600"/>
              </a:spcBef>
              <a:spcAft>
                <a:spcPts val="600"/>
              </a:spcAft>
              <a:buNone/>
            </a:pPr>
            <a:r>
              <a:rPr lang="en-US" sz="3600" dirty="0" smtClean="0"/>
              <a:t>Essence of Sustainability</a:t>
            </a:r>
          </a:p>
          <a:p>
            <a:pPr>
              <a:spcBef>
                <a:spcPts val="600"/>
              </a:spcBef>
              <a:spcAft>
                <a:spcPts val="600"/>
              </a:spcAft>
            </a:pPr>
            <a:endParaRPr lang="en-US" dirty="0" smtClean="0"/>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left)">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401762"/>
          </a:xfrm>
        </p:spPr>
        <p:txBody>
          <a:bodyPr>
            <a:noAutofit/>
          </a:bodyPr>
          <a:lstStyle/>
          <a:p>
            <a:r>
              <a:rPr lang="en-US" sz="3200" dirty="0" smtClean="0"/>
              <a:t>Roof System Design Considerations</a:t>
            </a:r>
            <a:endParaRPr lang="en-US" sz="3200" dirty="0"/>
          </a:p>
        </p:txBody>
      </p:sp>
      <p:sp>
        <p:nvSpPr>
          <p:cNvPr id="3" name="Content Placeholder 2"/>
          <p:cNvSpPr>
            <a:spLocks noGrp="1"/>
          </p:cNvSpPr>
          <p:nvPr>
            <p:ph idx="1"/>
          </p:nvPr>
        </p:nvSpPr>
        <p:spPr>
          <a:xfrm>
            <a:off x="457200" y="1447800"/>
            <a:ext cx="8229600" cy="4525963"/>
          </a:xfrm>
        </p:spPr>
        <p:txBody>
          <a:bodyPr>
            <a:normAutofit/>
          </a:bodyPr>
          <a:lstStyle/>
          <a:p>
            <a:pPr>
              <a:spcBef>
                <a:spcPts val="600"/>
              </a:spcBef>
              <a:spcAft>
                <a:spcPts val="600"/>
              </a:spcAft>
            </a:pPr>
            <a:r>
              <a:rPr lang="en-US" dirty="0" smtClean="0"/>
              <a:t>Good Time to Remember:</a:t>
            </a:r>
          </a:p>
          <a:p>
            <a:pPr lvl="1">
              <a:spcBef>
                <a:spcPts val="600"/>
              </a:spcBef>
              <a:spcAft>
                <a:spcPts val="600"/>
              </a:spcAft>
            </a:pPr>
            <a:r>
              <a:rPr lang="en-US" dirty="0" smtClean="0"/>
              <a:t>Designers design</a:t>
            </a:r>
          </a:p>
          <a:p>
            <a:pPr lvl="1">
              <a:spcBef>
                <a:spcPts val="600"/>
              </a:spcBef>
              <a:spcAft>
                <a:spcPts val="600"/>
              </a:spcAft>
            </a:pPr>
            <a:r>
              <a:rPr lang="en-US" dirty="0" smtClean="0"/>
              <a:t>Manufacturers produce products</a:t>
            </a:r>
          </a:p>
          <a:p>
            <a:pPr lvl="1">
              <a:spcBef>
                <a:spcPts val="600"/>
              </a:spcBef>
              <a:spcAft>
                <a:spcPts val="600"/>
              </a:spcAft>
            </a:pPr>
            <a:r>
              <a:rPr lang="en-US" dirty="0" smtClean="0"/>
              <a:t>Contractors install</a:t>
            </a:r>
          </a:p>
          <a:p>
            <a:pPr>
              <a:spcBef>
                <a:spcPts val="600"/>
              </a:spcBef>
              <a:spcAft>
                <a:spcPts val="600"/>
              </a:spcAft>
            </a:pPr>
            <a:endParaRPr lang="en-US" dirty="0" smtClean="0"/>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left)">
                                      <p:cBhvr>
                                        <p:cTn id="10" dur="500"/>
                                        <p:tgtEl>
                                          <p:spTgt spid="3">
                                            <p:txEl>
                                              <p:pRg st="1" end="1"/>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wipe(left)">
                                      <p:cBhvr>
                                        <p:cTn id="13" dur="500"/>
                                        <p:tgtEl>
                                          <p:spTgt spid="3">
                                            <p:txEl>
                                              <p:pRg st="2" end="2"/>
                                            </p:txEl>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wipe(left)">
                                      <p:cBhvr>
                                        <p:cTn id="16"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401762"/>
          </a:xfrm>
        </p:spPr>
        <p:txBody>
          <a:bodyPr>
            <a:noAutofit/>
          </a:bodyPr>
          <a:lstStyle/>
          <a:p>
            <a:r>
              <a:rPr lang="en-US" sz="3200" dirty="0" smtClean="0"/>
              <a:t>Roof System Design Considerations</a:t>
            </a:r>
            <a:endParaRPr lang="en-US" sz="3200" dirty="0"/>
          </a:p>
        </p:txBody>
      </p:sp>
      <p:sp>
        <p:nvSpPr>
          <p:cNvPr id="3" name="Content Placeholder 2"/>
          <p:cNvSpPr>
            <a:spLocks noGrp="1"/>
          </p:cNvSpPr>
          <p:nvPr>
            <p:ph idx="1"/>
          </p:nvPr>
        </p:nvSpPr>
        <p:spPr>
          <a:xfrm>
            <a:off x="457200" y="1447800"/>
            <a:ext cx="8229600" cy="4525963"/>
          </a:xfrm>
        </p:spPr>
        <p:txBody>
          <a:bodyPr>
            <a:normAutofit/>
          </a:bodyPr>
          <a:lstStyle/>
          <a:p>
            <a:pPr>
              <a:spcBef>
                <a:spcPts val="600"/>
              </a:spcBef>
              <a:spcAft>
                <a:spcPts val="600"/>
              </a:spcAft>
            </a:pPr>
            <a:r>
              <a:rPr lang="en-US" dirty="0" smtClean="0"/>
              <a:t>Manufacturers can provide information, but it’s the designers “Standard of Care” to design the roof system</a:t>
            </a:r>
          </a:p>
          <a:p>
            <a:pPr>
              <a:spcBef>
                <a:spcPts val="600"/>
              </a:spcBef>
              <a:spcAft>
                <a:spcPts val="600"/>
              </a:spcAft>
            </a:pPr>
            <a:endParaRPr lang="en-US" dirty="0" smtClean="0"/>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401762"/>
          </a:xfrm>
        </p:spPr>
        <p:txBody>
          <a:bodyPr>
            <a:noAutofit/>
          </a:bodyPr>
          <a:lstStyle/>
          <a:p>
            <a:r>
              <a:rPr lang="en-US" sz="3200" dirty="0" smtClean="0"/>
              <a:t>Roof System Design Considerations</a:t>
            </a:r>
            <a:endParaRPr lang="en-US" sz="3200" dirty="0"/>
          </a:p>
        </p:txBody>
      </p:sp>
      <p:sp>
        <p:nvSpPr>
          <p:cNvPr id="3" name="Content Placeholder 2"/>
          <p:cNvSpPr>
            <a:spLocks noGrp="1"/>
          </p:cNvSpPr>
          <p:nvPr>
            <p:ph idx="1"/>
          </p:nvPr>
        </p:nvSpPr>
        <p:spPr>
          <a:xfrm>
            <a:off x="457200" y="1447800"/>
            <a:ext cx="8229600" cy="4525963"/>
          </a:xfrm>
        </p:spPr>
        <p:txBody>
          <a:bodyPr>
            <a:normAutofit/>
          </a:bodyPr>
          <a:lstStyle/>
          <a:p>
            <a:pPr>
              <a:spcBef>
                <a:spcPts val="600"/>
              </a:spcBef>
              <a:spcAft>
                <a:spcPts val="600"/>
              </a:spcAft>
            </a:pPr>
            <a:r>
              <a:rPr lang="en-US" dirty="0" smtClean="0"/>
              <a:t>Membrane thickness?</a:t>
            </a:r>
          </a:p>
          <a:p>
            <a:pPr lvl="1">
              <a:spcBef>
                <a:spcPts val="600"/>
              </a:spcBef>
              <a:spcAft>
                <a:spcPts val="600"/>
              </a:spcAft>
            </a:pPr>
            <a:r>
              <a:rPr lang="en-US" dirty="0" smtClean="0"/>
              <a:t>Durability is increased with membrane thickness</a:t>
            </a:r>
          </a:p>
          <a:p>
            <a:pPr lvl="1">
              <a:spcBef>
                <a:spcPts val="600"/>
              </a:spcBef>
              <a:spcAft>
                <a:spcPts val="600"/>
              </a:spcAft>
            </a:pPr>
            <a:r>
              <a:rPr lang="en-US" dirty="0" smtClean="0"/>
              <a:t>Specify greater thickness for durability</a:t>
            </a:r>
          </a:p>
          <a:p>
            <a:pPr lvl="2">
              <a:spcBef>
                <a:spcPts val="600"/>
              </a:spcBef>
              <a:spcAft>
                <a:spcPts val="600"/>
              </a:spcAft>
            </a:pPr>
            <a:r>
              <a:rPr lang="en-US" dirty="0" smtClean="0"/>
              <a:t>60 mil or greater</a:t>
            </a:r>
          </a:p>
          <a:p>
            <a:pPr>
              <a:spcBef>
                <a:spcPts val="600"/>
              </a:spcBef>
              <a:spcAft>
                <a:spcPts val="600"/>
              </a:spcAft>
            </a:pPr>
            <a:endParaRPr lang="en-US" dirty="0" smtClean="0"/>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left)">
                                      <p:cBhvr>
                                        <p:cTn id="10" dur="500"/>
                                        <p:tgtEl>
                                          <p:spTgt spid="3">
                                            <p:txEl>
                                              <p:pRg st="1" end="1"/>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wipe(left)">
                                      <p:cBhvr>
                                        <p:cTn id="13" dur="500"/>
                                        <p:tgtEl>
                                          <p:spTgt spid="3">
                                            <p:txEl>
                                              <p:pRg st="2" end="2"/>
                                            </p:txEl>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wipe(left)">
                                      <p:cBhvr>
                                        <p:cTn id="16"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514" name="Picture 2" descr="P:\KONICA_SCANS\SKMBT_C25011120512170.jpg"/>
          <p:cNvPicPr>
            <a:picLocks noChangeAspect="1" noChangeArrowheads="1"/>
          </p:cNvPicPr>
          <p:nvPr/>
        </p:nvPicPr>
        <p:blipFill>
          <a:blip r:embed="rId3" cstate="email"/>
          <a:srcRect/>
          <a:stretch>
            <a:fillRect/>
          </a:stretch>
        </p:blipFill>
        <p:spPr bwMode="auto">
          <a:xfrm>
            <a:off x="2362200" y="183777"/>
            <a:ext cx="4572000" cy="5916704"/>
          </a:xfrm>
          <a:prstGeom prst="rect">
            <a:avLst/>
          </a:prstGeom>
          <a:noFill/>
        </p:spPr>
      </p:pic>
    </p:spTree>
  </p:cSld>
  <p:clrMapOvr>
    <a:masterClrMapping/>
  </p:clrMapOvr>
  <p:transition>
    <p:wipe dir="r"/>
  </p:transition>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401762"/>
          </a:xfrm>
        </p:spPr>
        <p:txBody>
          <a:bodyPr>
            <a:noAutofit/>
          </a:bodyPr>
          <a:lstStyle/>
          <a:p>
            <a:r>
              <a:rPr lang="en-US" sz="3200" dirty="0" smtClean="0"/>
              <a:t>Roof System Design Considerations</a:t>
            </a:r>
            <a:endParaRPr lang="en-US" sz="3200" dirty="0"/>
          </a:p>
        </p:txBody>
      </p:sp>
      <p:sp>
        <p:nvSpPr>
          <p:cNvPr id="3" name="Content Placeholder 2"/>
          <p:cNvSpPr>
            <a:spLocks noGrp="1"/>
          </p:cNvSpPr>
          <p:nvPr>
            <p:ph idx="1"/>
          </p:nvPr>
        </p:nvSpPr>
        <p:spPr>
          <a:xfrm>
            <a:off x="457200" y="1447800"/>
            <a:ext cx="8229600" cy="4525963"/>
          </a:xfrm>
        </p:spPr>
        <p:txBody>
          <a:bodyPr>
            <a:normAutofit/>
          </a:bodyPr>
          <a:lstStyle/>
          <a:p>
            <a:pPr>
              <a:spcBef>
                <a:spcPts val="600"/>
              </a:spcBef>
              <a:spcAft>
                <a:spcPts val="600"/>
              </a:spcAft>
            </a:pPr>
            <a:r>
              <a:rPr lang="en-US" dirty="0" smtClean="0"/>
              <a:t>Local installer knowledge</a:t>
            </a:r>
          </a:p>
          <a:p>
            <a:pPr lvl="1">
              <a:spcBef>
                <a:spcPts val="600"/>
              </a:spcBef>
              <a:spcAft>
                <a:spcPts val="600"/>
              </a:spcAft>
            </a:pPr>
            <a:r>
              <a:rPr lang="en-US" dirty="0" smtClean="0"/>
              <a:t>May determine the best roof system type to specify</a:t>
            </a:r>
          </a:p>
          <a:p>
            <a:pPr>
              <a:spcBef>
                <a:spcPts val="600"/>
              </a:spcBef>
              <a:spcAft>
                <a:spcPts val="600"/>
              </a:spcAft>
              <a:buNone/>
            </a:pPr>
            <a:endParaRPr lang="en-US" dirty="0" smtClean="0"/>
          </a:p>
          <a:p>
            <a:pPr>
              <a:spcBef>
                <a:spcPts val="600"/>
              </a:spcBef>
              <a:spcAft>
                <a:spcPts val="600"/>
              </a:spcAft>
            </a:pPr>
            <a:endParaRPr lang="en-US" dirty="0" smtClean="0"/>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left)">
                                      <p:cBhvr>
                                        <p:cTn id="10"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401762"/>
          </a:xfrm>
        </p:spPr>
        <p:txBody>
          <a:bodyPr>
            <a:noAutofit/>
          </a:bodyPr>
          <a:lstStyle/>
          <a:p>
            <a:r>
              <a:rPr lang="en-US" sz="3200" dirty="0" smtClean="0"/>
              <a:t>Roof System Design Considerations</a:t>
            </a:r>
            <a:endParaRPr lang="en-US" sz="3200" dirty="0"/>
          </a:p>
        </p:txBody>
      </p:sp>
      <p:sp>
        <p:nvSpPr>
          <p:cNvPr id="3" name="Content Placeholder 2"/>
          <p:cNvSpPr>
            <a:spLocks noGrp="1"/>
          </p:cNvSpPr>
          <p:nvPr>
            <p:ph idx="1"/>
          </p:nvPr>
        </p:nvSpPr>
        <p:spPr>
          <a:xfrm>
            <a:off x="457200" y="1447800"/>
            <a:ext cx="8229600" cy="4525963"/>
          </a:xfrm>
        </p:spPr>
        <p:txBody>
          <a:bodyPr>
            <a:normAutofit/>
          </a:bodyPr>
          <a:lstStyle/>
          <a:p>
            <a:pPr>
              <a:spcBef>
                <a:spcPts val="600"/>
              </a:spcBef>
              <a:spcAft>
                <a:spcPts val="600"/>
              </a:spcAft>
            </a:pPr>
            <a:r>
              <a:rPr lang="en-US" dirty="0" smtClean="0"/>
              <a:t>Energy Efficiency Requirements</a:t>
            </a:r>
          </a:p>
          <a:p>
            <a:pPr lvl="1">
              <a:spcBef>
                <a:spcPts val="600"/>
              </a:spcBef>
              <a:spcAft>
                <a:spcPts val="600"/>
              </a:spcAft>
            </a:pPr>
            <a:r>
              <a:rPr lang="en-US" dirty="0" smtClean="0"/>
              <a:t>Code</a:t>
            </a:r>
          </a:p>
          <a:p>
            <a:pPr lvl="1">
              <a:spcBef>
                <a:spcPts val="600"/>
              </a:spcBef>
              <a:spcAft>
                <a:spcPts val="600"/>
              </a:spcAft>
            </a:pPr>
            <a:r>
              <a:rPr lang="en-US" dirty="0" smtClean="0"/>
              <a:t>Owner</a:t>
            </a:r>
          </a:p>
          <a:p>
            <a:pPr lvl="1">
              <a:spcBef>
                <a:spcPts val="600"/>
              </a:spcBef>
              <a:spcAft>
                <a:spcPts val="600"/>
              </a:spcAft>
            </a:pPr>
            <a:r>
              <a:rPr lang="en-US" dirty="0" smtClean="0"/>
              <a:t>What is right</a:t>
            </a:r>
          </a:p>
          <a:p>
            <a:pPr lvl="1">
              <a:spcBef>
                <a:spcPts val="600"/>
              </a:spcBef>
              <a:spcAft>
                <a:spcPts val="600"/>
              </a:spcAft>
            </a:pPr>
            <a:r>
              <a:rPr lang="en-US" dirty="0" smtClean="0"/>
              <a:t>What is required for performance</a:t>
            </a:r>
          </a:p>
          <a:p>
            <a:pPr lvl="2">
              <a:spcBef>
                <a:spcPts val="600"/>
              </a:spcBef>
              <a:spcAft>
                <a:spcPts val="600"/>
              </a:spcAft>
            </a:pPr>
            <a:r>
              <a:rPr lang="en-US" dirty="0" smtClean="0"/>
              <a:t>Dew points</a:t>
            </a:r>
          </a:p>
          <a:p>
            <a:pPr lvl="2">
              <a:spcBef>
                <a:spcPts val="600"/>
              </a:spcBef>
              <a:spcAft>
                <a:spcPts val="600"/>
              </a:spcAft>
            </a:pPr>
            <a:r>
              <a:rPr lang="en-US" dirty="0" smtClean="0"/>
              <a:t>Thermal shorts</a:t>
            </a:r>
          </a:p>
          <a:p>
            <a:pPr>
              <a:spcBef>
                <a:spcPts val="600"/>
              </a:spcBef>
              <a:spcAft>
                <a:spcPts val="600"/>
              </a:spcAft>
              <a:buNone/>
            </a:pPr>
            <a:endParaRPr lang="en-US" dirty="0" smtClean="0"/>
          </a:p>
          <a:p>
            <a:pPr>
              <a:spcBef>
                <a:spcPts val="600"/>
              </a:spcBef>
              <a:spcAft>
                <a:spcPts val="600"/>
              </a:spcAft>
            </a:pPr>
            <a:endParaRPr lang="en-US" dirty="0" smtClean="0"/>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left)">
                                      <p:cBhvr>
                                        <p:cTn id="10" dur="500"/>
                                        <p:tgtEl>
                                          <p:spTgt spid="3">
                                            <p:txEl>
                                              <p:pRg st="1" end="1"/>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wipe(left)">
                                      <p:cBhvr>
                                        <p:cTn id="13" dur="500"/>
                                        <p:tgtEl>
                                          <p:spTgt spid="3">
                                            <p:txEl>
                                              <p:pRg st="2" end="2"/>
                                            </p:txEl>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wipe(left)">
                                      <p:cBhvr>
                                        <p:cTn id="16" dur="500"/>
                                        <p:tgtEl>
                                          <p:spTgt spid="3">
                                            <p:txEl>
                                              <p:pRg st="3" end="3"/>
                                            </p:txEl>
                                          </p:spTgt>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wipe(left)">
                                      <p:cBhvr>
                                        <p:cTn id="19" dur="500"/>
                                        <p:tgtEl>
                                          <p:spTgt spid="3">
                                            <p:txEl>
                                              <p:pRg st="4" end="4"/>
                                            </p:txEl>
                                          </p:spTgt>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wipe(left)">
                                      <p:cBhvr>
                                        <p:cTn id="22" dur="500"/>
                                        <p:tgtEl>
                                          <p:spTgt spid="3">
                                            <p:txEl>
                                              <p:pRg st="5" end="5"/>
                                            </p:txEl>
                                          </p:spTgt>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wipe(left)">
                                      <p:cBhvr>
                                        <p:cTn id="25"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401762"/>
          </a:xfrm>
        </p:spPr>
        <p:txBody>
          <a:bodyPr>
            <a:noAutofit/>
          </a:bodyPr>
          <a:lstStyle/>
          <a:p>
            <a:r>
              <a:rPr lang="en-US" sz="3200" dirty="0" smtClean="0"/>
              <a:t>Roof System Design Considerations</a:t>
            </a:r>
            <a:endParaRPr lang="en-US" sz="3200" dirty="0"/>
          </a:p>
        </p:txBody>
      </p:sp>
      <p:sp>
        <p:nvSpPr>
          <p:cNvPr id="3" name="Content Placeholder 2"/>
          <p:cNvSpPr>
            <a:spLocks noGrp="1"/>
          </p:cNvSpPr>
          <p:nvPr>
            <p:ph idx="1"/>
          </p:nvPr>
        </p:nvSpPr>
        <p:spPr>
          <a:xfrm>
            <a:off x="457200" y="1447800"/>
            <a:ext cx="8229600" cy="4525963"/>
          </a:xfrm>
        </p:spPr>
        <p:txBody>
          <a:bodyPr>
            <a:normAutofit/>
          </a:bodyPr>
          <a:lstStyle/>
          <a:p>
            <a:pPr>
              <a:spcBef>
                <a:spcPts val="600"/>
              </a:spcBef>
              <a:spcAft>
                <a:spcPts val="600"/>
              </a:spcAft>
            </a:pPr>
            <a:r>
              <a:rPr lang="en-US" dirty="0" smtClean="0"/>
              <a:t>Energy Efficiency Requirements</a:t>
            </a:r>
          </a:p>
          <a:p>
            <a:pPr lvl="1">
              <a:spcBef>
                <a:spcPts val="600"/>
              </a:spcBef>
              <a:spcAft>
                <a:spcPts val="600"/>
              </a:spcAft>
            </a:pPr>
            <a:r>
              <a:rPr lang="en-US" dirty="0" smtClean="0"/>
              <a:t>2 layer minimum </a:t>
            </a:r>
          </a:p>
          <a:p>
            <a:pPr lvl="2">
              <a:spcBef>
                <a:spcPts val="600"/>
              </a:spcBef>
              <a:spcAft>
                <a:spcPts val="600"/>
              </a:spcAft>
            </a:pPr>
            <a:r>
              <a:rPr lang="en-US" dirty="0" smtClean="0"/>
              <a:t>Reduces energy loss</a:t>
            </a:r>
          </a:p>
          <a:p>
            <a:pPr lvl="2">
              <a:spcBef>
                <a:spcPts val="600"/>
              </a:spcBef>
              <a:spcAft>
                <a:spcPts val="600"/>
              </a:spcAft>
            </a:pPr>
            <a:r>
              <a:rPr lang="en-US" dirty="0" smtClean="0"/>
              <a:t>Reduces air movement</a:t>
            </a:r>
          </a:p>
          <a:p>
            <a:pPr>
              <a:spcBef>
                <a:spcPts val="600"/>
              </a:spcBef>
              <a:spcAft>
                <a:spcPts val="600"/>
              </a:spcAft>
              <a:buNone/>
            </a:pPr>
            <a:endParaRPr lang="en-US" dirty="0" smtClean="0"/>
          </a:p>
          <a:p>
            <a:pPr>
              <a:spcBef>
                <a:spcPts val="600"/>
              </a:spcBef>
              <a:spcAft>
                <a:spcPts val="600"/>
              </a:spcAft>
            </a:pPr>
            <a:endParaRPr lang="en-US" dirty="0" smtClean="0"/>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left)">
                                      <p:cBhvr>
                                        <p:cTn id="10" dur="500"/>
                                        <p:tgtEl>
                                          <p:spTgt spid="3">
                                            <p:txEl>
                                              <p:pRg st="1" end="1"/>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wipe(left)">
                                      <p:cBhvr>
                                        <p:cTn id="13" dur="500"/>
                                        <p:tgtEl>
                                          <p:spTgt spid="3">
                                            <p:txEl>
                                              <p:pRg st="2" end="2"/>
                                            </p:txEl>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wipe(left)">
                                      <p:cBhvr>
                                        <p:cTn id="16"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401762"/>
          </a:xfrm>
        </p:spPr>
        <p:txBody>
          <a:bodyPr>
            <a:noAutofit/>
          </a:bodyPr>
          <a:lstStyle/>
          <a:p>
            <a:r>
              <a:rPr lang="en-US" sz="3200" dirty="0" smtClean="0"/>
              <a:t>Roof System Design Considerations</a:t>
            </a:r>
            <a:endParaRPr lang="en-US" sz="3200" dirty="0"/>
          </a:p>
        </p:txBody>
      </p:sp>
      <p:sp>
        <p:nvSpPr>
          <p:cNvPr id="3" name="Content Placeholder 2"/>
          <p:cNvSpPr>
            <a:spLocks noGrp="1"/>
          </p:cNvSpPr>
          <p:nvPr>
            <p:ph idx="1"/>
          </p:nvPr>
        </p:nvSpPr>
        <p:spPr>
          <a:xfrm>
            <a:off x="457200" y="1447800"/>
            <a:ext cx="8229600" cy="4525963"/>
          </a:xfrm>
        </p:spPr>
        <p:txBody>
          <a:bodyPr>
            <a:normAutofit/>
          </a:bodyPr>
          <a:lstStyle/>
          <a:p>
            <a:pPr>
              <a:spcBef>
                <a:spcPts val="600"/>
              </a:spcBef>
              <a:spcAft>
                <a:spcPts val="600"/>
              </a:spcAft>
            </a:pPr>
            <a:r>
              <a:rPr lang="en-US" dirty="0" smtClean="0"/>
              <a:t>Energy Efficiency</a:t>
            </a:r>
          </a:p>
          <a:p>
            <a:pPr lvl="1">
              <a:spcBef>
                <a:spcPts val="600"/>
              </a:spcBef>
              <a:spcAft>
                <a:spcPts val="600"/>
              </a:spcAft>
            </a:pPr>
            <a:r>
              <a:rPr lang="en-US" dirty="0" smtClean="0"/>
              <a:t>Think into the future</a:t>
            </a:r>
          </a:p>
          <a:p>
            <a:pPr lvl="1">
              <a:spcBef>
                <a:spcPts val="600"/>
              </a:spcBef>
              <a:spcAft>
                <a:spcPts val="600"/>
              </a:spcAft>
            </a:pPr>
            <a:r>
              <a:rPr lang="en-US" dirty="0" smtClean="0"/>
              <a:t>Anticipate energy costs 15, 20, 30 years into the future . . . and design for them</a:t>
            </a:r>
          </a:p>
          <a:p>
            <a:pPr>
              <a:spcBef>
                <a:spcPts val="600"/>
              </a:spcBef>
              <a:spcAft>
                <a:spcPts val="600"/>
              </a:spcAft>
              <a:buNone/>
            </a:pPr>
            <a:endParaRPr lang="en-US" dirty="0" smtClean="0"/>
          </a:p>
          <a:p>
            <a:pPr>
              <a:spcBef>
                <a:spcPts val="600"/>
              </a:spcBef>
              <a:spcAft>
                <a:spcPts val="600"/>
              </a:spcAft>
            </a:pPr>
            <a:endParaRPr lang="en-US" dirty="0" smtClean="0"/>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left)">
                                      <p:cBhvr>
                                        <p:cTn id="10" dur="500"/>
                                        <p:tgtEl>
                                          <p:spTgt spid="3">
                                            <p:txEl>
                                              <p:pRg st="1" end="1"/>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wipe(left)">
                                      <p:cBhvr>
                                        <p:cTn id="13"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AutoShape 6" descr="C9DDEFFCDC734768B8485D31D92B600A@owner9f70ad567"/>
          <p:cNvSpPr>
            <a:spLocks noChangeAspect="1" noChangeArrowheads="1"/>
          </p:cNvSpPr>
          <p:nvPr/>
        </p:nvSpPr>
        <p:spPr bwMode="auto">
          <a:xfrm>
            <a:off x="2409825" y="257175"/>
            <a:ext cx="1466850" cy="1552575"/>
          </a:xfrm>
          <a:prstGeom prst="rect">
            <a:avLst/>
          </a:prstGeom>
          <a:noFill/>
          <a:ln w="9525">
            <a:noFill/>
            <a:miter lim="800000"/>
            <a:headEnd/>
            <a:tailEnd/>
          </a:ln>
        </p:spPr>
        <p:txBody>
          <a:bodyPr/>
          <a:lstStyle/>
          <a:p>
            <a:endParaRPr lang="en-US" dirty="0"/>
          </a:p>
        </p:txBody>
      </p:sp>
      <p:sp>
        <p:nvSpPr>
          <p:cNvPr id="14339" name="AutoShape 7" descr="5F08EC95CA7A4DF0A5AEE24B2004AF95@owner9f70ad567"/>
          <p:cNvSpPr>
            <a:spLocks noChangeAspect="1" noChangeArrowheads="1"/>
          </p:cNvSpPr>
          <p:nvPr/>
        </p:nvSpPr>
        <p:spPr bwMode="auto">
          <a:xfrm>
            <a:off x="2424113" y="5307013"/>
            <a:ext cx="781050" cy="781050"/>
          </a:xfrm>
          <a:prstGeom prst="rect">
            <a:avLst/>
          </a:prstGeom>
          <a:noFill/>
          <a:ln w="9525">
            <a:noFill/>
            <a:miter lim="800000"/>
            <a:headEnd/>
            <a:tailEnd/>
          </a:ln>
        </p:spPr>
        <p:txBody>
          <a:bodyPr/>
          <a:lstStyle/>
          <a:p>
            <a:endParaRPr lang="en-US" dirty="0"/>
          </a:p>
        </p:txBody>
      </p:sp>
      <p:sp>
        <p:nvSpPr>
          <p:cNvPr id="14340" name="Rectangle 8"/>
          <p:cNvSpPr>
            <a:spLocks noChangeArrowheads="1"/>
          </p:cNvSpPr>
          <p:nvPr/>
        </p:nvSpPr>
        <p:spPr bwMode="auto">
          <a:xfrm>
            <a:off x="762000" y="609600"/>
            <a:ext cx="4191000" cy="457200"/>
          </a:xfrm>
          <a:prstGeom prst="rect">
            <a:avLst/>
          </a:prstGeom>
          <a:noFill/>
          <a:ln w="9525">
            <a:noFill/>
            <a:miter lim="800000"/>
            <a:headEnd/>
            <a:tailEnd/>
          </a:ln>
        </p:spPr>
        <p:txBody>
          <a:bodyPr>
            <a:spAutoFit/>
          </a:bodyPr>
          <a:lstStyle/>
          <a:p>
            <a:r>
              <a:rPr lang="en-US" sz="2400" b="1" dirty="0"/>
              <a:t>ALZHEIMER'S EYE TEST  </a:t>
            </a:r>
          </a:p>
        </p:txBody>
      </p:sp>
      <p:sp>
        <p:nvSpPr>
          <p:cNvPr id="14341" name="Rectangle 10"/>
          <p:cNvSpPr>
            <a:spLocks noChangeArrowheads="1"/>
          </p:cNvSpPr>
          <p:nvPr/>
        </p:nvSpPr>
        <p:spPr bwMode="auto">
          <a:xfrm>
            <a:off x="812800" y="1295400"/>
            <a:ext cx="4292600" cy="641350"/>
          </a:xfrm>
          <a:prstGeom prst="rect">
            <a:avLst/>
          </a:prstGeom>
          <a:noFill/>
          <a:ln w="9525">
            <a:noFill/>
            <a:miter lim="800000"/>
            <a:headEnd/>
            <a:tailEnd/>
          </a:ln>
        </p:spPr>
        <p:txBody>
          <a:bodyPr>
            <a:spAutoFit/>
          </a:bodyPr>
          <a:lstStyle/>
          <a:p>
            <a:r>
              <a:rPr lang="en-US" b="1" dirty="0">
                <a:solidFill>
                  <a:schemeClr val="accent1"/>
                </a:solidFill>
              </a:rPr>
              <a:t>Count every ' F ' in the following text: </a:t>
            </a:r>
            <a:br>
              <a:rPr lang="en-US" b="1" dirty="0">
                <a:solidFill>
                  <a:schemeClr val="accent1"/>
                </a:solidFill>
              </a:rPr>
            </a:br>
            <a:endParaRPr lang="en-US" b="1" dirty="0">
              <a:solidFill>
                <a:schemeClr val="accent1"/>
              </a:solidFill>
            </a:endParaRPr>
          </a:p>
        </p:txBody>
      </p:sp>
      <p:sp>
        <p:nvSpPr>
          <p:cNvPr id="14342" name="Rectangle 11"/>
          <p:cNvSpPr>
            <a:spLocks noChangeArrowheads="1"/>
          </p:cNvSpPr>
          <p:nvPr/>
        </p:nvSpPr>
        <p:spPr bwMode="auto">
          <a:xfrm>
            <a:off x="838200" y="1828800"/>
            <a:ext cx="3581400" cy="1200329"/>
          </a:xfrm>
          <a:prstGeom prst="rect">
            <a:avLst/>
          </a:prstGeom>
          <a:noFill/>
          <a:ln w="9525">
            <a:noFill/>
            <a:miter lim="800000"/>
            <a:headEnd/>
            <a:tailEnd/>
          </a:ln>
        </p:spPr>
        <p:txBody>
          <a:bodyPr>
            <a:spAutoFit/>
          </a:bodyPr>
          <a:lstStyle/>
          <a:p>
            <a:r>
              <a:rPr lang="en-US" b="1" dirty="0"/>
              <a:t>FINISHED FILES ARE THE RE SULT OF YEARS OF SCIENTI </a:t>
            </a:r>
            <a:br>
              <a:rPr lang="en-US" b="1" dirty="0"/>
            </a:br>
            <a:r>
              <a:rPr lang="en-US" b="1" dirty="0"/>
              <a:t>FIC STUDY COMBINED WITH </a:t>
            </a:r>
            <a:br>
              <a:rPr lang="en-US" b="1" dirty="0"/>
            </a:br>
            <a:r>
              <a:rPr lang="en-US" b="1" dirty="0"/>
              <a:t>THE EXPERIENCE OF YEARS...</a:t>
            </a:r>
            <a:r>
              <a:rPr lang="en-US" b="1" dirty="0">
                <a:solidFill>
                  <a:srgbClr val="000080"/>
                </a:solidFill>
              </a:rPr>
              <a:t> </a:t>
            </a:r>
          </a:p>
        </p:txBody>
      </p:sp>
      <p:pic>
        <p:nvPicPr>
          <p:cNvPr id="14343" name="Picture 15" descr="Alzheimers eye test"/>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6096000" y="990600"/>
            <a:ext cx="2174875" cy="2362200"/>
          </a:xfrm>
          <a:prstGeom prst="rect">
            <a:avLst/>
          </a:prstGeom>
          <a:noFill/>
          <a:ln w="9525">
            <a:noFill/>
            <a:miter lim="800000"/>
            <a:headEnd/>
            <a:tailEnd/>
          </a:ln>
        </p:spPr>
      </p:pic>
    </p:spTree>
  </p:cSld>
  <p:clrMapOvr>
    <a:masterClrMapping/>
  </p:clrMapOvr>
  <p:transition>
    <p:wipe dir="r"/>
  </p:transition>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401762"/>
          </a:xfrm>
        </p:spPr>
        <p:txBody>
          <a:bodyPr>
            <a:noAutofit/>
          </a:bodyPr>
          <a:lstStyle/>
          <a:p>
            <a:r>
              <a:rPr lang="en-US" sz="3200" dirty="0" smtClean="0"/>
              <a:t>Roof System Design Considerations</a:t>
            </a:r>
            <a:endParaRPr lang="en-US" sz="3200" dirty="0"/>
          </a:p>
        </p:txBody>
      </p:sp>
      <p:sp>
        <p:nvSpPr>
          <p:cNvPr id="3" name="Content Placeholder 2"/>
          <p:cNvSpPr>
            <a:spLocks noGrp="1"/>
          </p:cNvSpPr>
          <p:nvPr>
            <p:ph idx="1"/>
          </p:nvPr>
        </p:nvSpPr>
        <p:spPr>
          <a:xfrm>
            <a:off x="457200" y="1447800"/>
            <a:ext cx="8229600" cy="4525963"/>
          </a:xfrm>
        </p:spPr>
        <p:txBody>
          <a:bodyPr>
            <a:normAutofit/>
          </a:bodyPr>
          <a:lstStyle/>
          <a:p>
            <a:pPr>
              <a:spcBef>
                <a:spcPts val="600"/>
              </a:spcBef>
              <a:spcAft>
                <a:spcPts val="600"/>
              </a:spcAft>
            </a:pPr>
            <a:r>
              <a:rPr lang="en-US" dirty="0" smtClean="0"/>
              <a:t>Energy Efficiency</a:t>
            </a:r>
          </a:p>
          <a:p>
            <a:pPr lvl="1">
              <a:spcBef>
                <a:spcPts val="600"/>
              </a:spcBef>
              <a:spcAft>
                <a:spcPts val="600"/>
              </a:spcAft>
            </a:pPr>
            <a:r>
              <a:rPr lang="en-US" dirty="0" smtClean="0"/>
              <a:t>Design with thermal values 50% greater than required today</a:t>
            </a:r>
          </a:p>
          <a:p>
            <a:pPr>
              <a:spcBef>
                <a:spcPts val="600"/>
              </a:spcBef>
              <a:spcAft>
                <a:spcPts val="600"/>
              </a:spcAft>
              <a:buNone/>
            </a:pPr>
            <a:endParaRPr lang="en-US" dirty="0" smtClean="0"/>
          </a:p>
          <a:p>
            <a:pPr>
              <a:spcBef>
                <a:spcPts val="600"/>
              </a:spcBef>
              <a:spcAft>
                <a:spcPts val="600"/>
              </a:spcAft>
            </a:pPr>
            <a:endParaRPr lang="en-US" dirty="0" smtClean="0"/>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left)">
                                      <p:cBhvr>
                                        <p:cTn id="10"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9394" name="Picture 5" descr="DSC_0016"/>
          <p:cNvPicPr>
            <a:picLocks noGrp="1" noChangeAspect="1" noChangeArrowheads="1"/>
          </p:cNvPicPr>
          <p:nvPr>
            <p:ph/>
          </p:nvPr>
        </p:nvPicPr>
        <p:blipFill>
          <a:blip r:embed="rId3" cstate="email"/>
          <a:stretch>
            <a:fillRect/>
          </a:stretch>
        </p:blipFill>
        <p:spPr>
          <a:xfrm>
            <a:off x="130708" y="465815"/>
            <a:ext cx="8937092" cy="592636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9395" name="Text Box 4"/>
          <p:cNvSpPr txBox="1">
            <a:spLocks noChangeArrowheads="1"/>
          </p:cNvSpPr>
          <p:nvPr/>
        </p:nvSpPr>
        <p:spPr bwMode="auto">
          <a:xfrm>
            <a:off x="6248400" y="5181600"/>
            <a:ext cx="2667000" cy="1077218"/>
          </a:xfrm>
          <a:prstGeom prst="rect">
            <a:avLst/>
          </a:prstGeom>
          <a:noFill/>
          <a:ln w="9525">
            <a:noFill/>
            <a:miter lim="800000"/>
            <a:headEnd/>
            <a:tailEnd/>
          </a:ln>
        </p:spPr>
        <p:txBody>
          <a:bodyPr>
            <a:spAutoFit/>
          </a:bodyPr>
          <a:lstStyle/>
          <a:p>
            <a:pPr algn="ctr">
              <a:spcBef>
                <a:spcPct val="50000"/>
              </a:spcBef>
            </a:pPr>
            <a:r>
              <a:rPr lang="en-US" sz="3200" b="1" dirty="0" smtClean="0">
                <a:solidFill>
                  <a:schemeClr val="tx2">
                    <a:lumMod val="75000"/>
                  </a:schemeClr>
                </a:solidFill>
                <a:latin typeface="Chicago" pitchFamily="34" charset="0"/>
              </a:rPr>
              <a:t>Insulation R 144</a:t>
            </a:r>
            <a:endParaRPr lang="en-US" sz="3200" b="1" dirty="0">
              <a:solidFill>
                <a:schemeClr val="tx2">
                  <a:lumMod val="75000"/>
                </a:schemeClr>
              </a:solidFill>
              <a:latin typeface="Chicago" pitchFamily="34" charset="0"/>
            </a:endParaRPr>
          </a:p>
        </p:txBody>
      </p:sp>
    </p:spTree>
  </p:cSld>
  <p:clrMapOvr>
    <a:masterClrMapping/>
  </p:clrMapOvr>
  <p:transition>
    <p:wipe dir="r"/>
  </p:transition>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401762"/>
          </a:xfrm>
        </p:spPr>
        <p:txBody>
          <a:bodyPr>
            <a:noAutofit/>
          </a:bodyPr>
          <a:lstStyle/>
          <a:p>
            <a:r>
              <a:rPr lang="en-US" sz="3200" dirty="0" smtClean="0"/>
              <a:t>Roof System Design Considerations</a:t>
            </a:r>
            <a:endParaRPr lang="en-US" sz="3200" dirty="0"/>
          </a:p>
        </p:txBody>
      </p:sp>
      <p:sp>
        <p:nvSpPr>
          <p:cNvPr id="3" name="Content Placeholder 2"/>
          <p:cNvSpPr>
            <a:spLocks noGrp="1"/>
          </p:cNvSpPr>
          <p:nvPr>
            <p:ph idx="1"/>
          </p:nvPr>
        </p:nvSpPr>
        <p:spPr>
          <a:xfrm>
            <a:off x="457200" y="1447800"/>
            <a:ext cx="8229600" cy="4525963"/>
          </a:xfrm>
        </p:spPr>
        <p:txBody>
          <a:bodyPr>
            <a:normAutofit lnSpcReduction="10000"/>
          </a:bodyPr>
          <a:lstStyle/>
          <a:p>
            <a:pPr>
              <a:spcBef>
                <a:spcPts val="600"/>
              </a:spcBef>
              <a:spcAft>
                <a:spcPts val="600"/>
              </a:spcAft>
            </a:pPr>
            <a:r>
              <a:rPr lang="en-US" dirty="0" smtClean="0"/>
              <a:t>Energy Efficiency</a:t>
            </a:r>
          </a:p>
          <a:p>
            <a:pPr lvl="1">
              <a:spcBef>
                <a:spcPts val="600"/>
              </a:spcBef>
              <a:spcAft>
                <a:spcPts val="600"/>
              </a:spcAft>
            </a:pPr>
            <a:r>
              <a:rPr lang="en-US" dirty="0" smtClean="0"/>
              <a:t>Be aware of insulation types and densities</a:t>
            </a:r>
          </a:p>
          <a:p>
            <a:pPr lvl="1">
              <a:spcBef>
                <a:spcPts val="600"/>
              </a:spcBef>
              <a:spcAft>
                <a:spcPts val="600"/>
              </a:spcAft>
            </a:pPr>
            <a:r>
              <a:rPr lang="en-US" dirty="0" smtClean="0"/>
              <a:t>Specify insulation with 25 psi min. and double coated fiberglass coated facer</a:t>
            </a:r>
          </a:p>
          <a:p>
            <a:pPr lvl="1">
              <a:spcBef>
                <a:spcPts val="600"/>
              </a:spcBef>
              <a:spcAft>
                <a:spcPts val="600"/>
              </a:spcAft>
            </a:pPr>
            <a:r>
              <a:rPr lang="en-US" dirty="0" smtClean="0"/>
              <a:t>Advent of mechanically attached systems (low installed costs) has resulted in the elimination of cover boards . . . which protect thermal insulation layers</a:t>
            </a:r>
          </a:p>
          <a:p>
            <a:pPr>
              <a:spcBef>
                <a:spcPts val="600"/>
              </a:spcBef>
              <a:spcAft>
                <a:spcPts val="600"/>
              </a:spcAft>
              <a:buNone/>
            </a:pPr>
            <a:endParaRPr lang="en-US" dirty="0" smtClean="0"/>
          </a:p>
          <a:p>
            <a:pPr>
              <a:spcBef>
                <a:spcPts val="600"/>
              </a:spcBef>
              <a:spcAft>
                <a:spcPts val="600"/>
              </a:spcAft>
            </a:pPr>
            <a:endParaRPr lang="en-US" dirty="0" smtClean="0"/>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left)">
                                      <p:cBhvr>
                                        <p:cTn id="10" dur="500"/>
                                        <p:tgtEl>
                                          <p:spTgt spid="3">
                                            <p:txEl>
                                              <p:pRg st="1" end="1"/>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wipe(left)">
                                      <p:cBhvr>
                                        <p:cTn id="13" dur="500"/>
                                        <p:tgtEl>
                                          <p:spTgt spid="3">
                                            <p:txEl>
                                              <p:pRg st="2" end="2"/>
                                            </p:txEl>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wipe(left)">
                                      <p:cBhvr>
                                        <p:cTn id="16"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401762"/>
          </a:xfrm>
        </p:spPr>
        <p:txBody>
          <a:bodyPr>
            <a:noAutofit/>
          </a:bodyPr>
          <a:lstStyle/>
          <a:p>
            <a:r>
              <a:rPr lang="en-US" sz="3200" dirty="0" smtClean="0"/>
              <a:t>Roof System Design Considerations</a:t>
            </a:r>
            <a:endParaRPr lang="en-US" sz="3200" dirty="0"/>
          </a:p>
        </p:txBody>
      </p:sp>
      <p:sp>
        <p:nvSpPr>
          <p:cNvPr id="3" name="Content Placeholder 2"/>
          <p:cNvSpPr>
            <a:spLocks noGrp="1"/>
          </p:cNvSpPr>
          <p:nvPr>
            <p:ph idx="1"/>
          </p:nvPr>
        </p:nvSpPr>
        <p:spPr>
          <a:xfrm>
            <a:off x="457200" y="1447800"/>
            <a:ext cx="8229600" cy="4525963"/>
          </a:xfrm>
        </p:spPr>
        <p:txBody>
          <a:bodyPr>
            <a:normAutofit/>
          </a:bodyPr>
          <a:lstStyle/>
          <a:p>
            <a:pPr>
              <a:spcBef>
                <a:spcPts val="600"/>
              </a:spcBef>
              <a:spcAft>
                <a:spcPts val="600"/>
              </a:spcAft>
            </a:pPr>
            <a:r>
              <a:rPr lang="en-US" dirty="0" smtClean="0"/>
              <a:t>Energy Efficiency</a:t>
            </a:r>
          </a:p>
          <a:p>
            <a:pPr lvl="1">
              <a:spcBef>
                <a:spcPts val="600"/>
              </a:spcBef>
              <a:spcAft>
                <a:spcPts val="600"/>
              </a:spcAft>
            </a:pPr>
            <a:r>
              <a:rPr lang="en-US" dirty="0" smtClean="0"/>
              <a:t>Calculate dew points</a:t>
            </a:r>
          </a:p>
          <a:p>
            <a:pPr lvl="1">
              <a:spcBef>
                <a:spcPts val="600"/>
              </a:spcBef>
              <a:spcAft>
                <a:spcPts val="600"/>
              </a:spcAft>
              <a:buNone/>
            </a:pPr>
            <a:r>
              <a:rPr lang="en-US" dirty="0" smtClean="0"/>
              <a:t>   . . . at weak points</a:t>
            </a:r>
          </a:p>
          <a:p>
            <a:pPr lvl="1">
              <a:spcBef>
                <a:spcPts val="600"/>
              </a:spcBef>
              <a:spcAft>
                <a:spcPts val="600"/>
              </a:spcAft>
              <a:buNone/>
            </a:pPr>
            <a:r>
              <a:rPr lang="en-US" dirty="0" smtClean="0"/>
              <a:t>   i.e. joints, perimeters</a:t>
            </a:r>
          </a:p>
          <a:p>
            <a:pPr lvl="1">
              <a:spcBef>
                <a:spcPts val="600"/>
              </a:spcBef>
              <a:spcAft>
                <a:spcPts val="600"/>
              </a:spcAft>
              <a:buNone/>
            </a:pPr>
            <a:r>
              <a:rPr lang="en-US" dirty="0" smtClean="0"/>
              <a:t>WUFI … at weak points</a:t>
            </a:r>
          </a:p>
          <a:p>
            <a:pPr>
              <a:spcBef>
                <a:spcPts val="600"/>
              </a:spcBef>
              <a:spcAft>
                <a:spcPts val="600"/>
              </a:spcAft>
              <a:buNone/>
            </a:pPr>
            <a:endParaRPr lang="en-US" dirty="0" smtClean="0"/>
          </a:p>
          <a:p>
            <a:pPr>
              <a:spcBef>
                <a:spcPts val="600"/>
              </a:spcBef>
              <a:spcAft>
                <a:spcPts val="600"/>
              </a:spcAft>
            </a:pPr>
            <a:endParaRPr lang="en-US" dirty="0" smtClean="0"/>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left)">
                                      <p:cBhvr>
                                        <p:cTn id="10" dur="500"/>
                                        <p:tgtEl>
                                          <p:spTgt spid="3">
                                            <p:txEl>
                                              <p:pRg st="1" end="1"/>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wipe(left)">
                                      <p:cBhvr>
                                        <p:cTn id="13" dur="500"/>
                                        <p:tgtEl>
                                          <p:spTgt spid="3">
                                            <p:txEl>
                                              <p:pRg st="2" end="2"/>
                                            </p:txEl>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wipe(left)">
                                      <p:cBhvr>
                                        <p:cTn id="16" dur="500"/>
                                        <p:tgtEl>
                                          <p:spTgt spid="3">
                                            <p:txEl>
                                              <p:pRg st="3" end="3"/>
                                            </p:txEl>
                                          </p:spTgt>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wipe(left)">
                                      <p:cBhvr>
                                        <p:cTn id="19"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401762"/>
          </a:xfrm>
        </p:spPr>
        <p:txBody>
          <a:bodyPr>
            <a:noAutofit/>
          </a:bodyPr>
          <a:lstStyle/>
          <a:p>
            <a:r>
              <a:rPr lang="en-US" sz="3200" dirty="0" smtClean="0"/>
              <a:t>Designing cool roof Single Ply Membrane Systems</a:t>
            </a:r>
            <a:endParaRPr lang="en-US" sz="3200" dirty="0"/>
          </a:p>
        </p:txBody>
      </p:sp>
      <p:sp>
        <p:nvSpPr>
          <p:cNvPr id="3" name="Content Placeholder 2"/>
          <p:cNvSpPr>
            <a:spLocks noGrp="1"/>
          </p:cNvSpPr>
          <p:nvPr>
            <p:ph idx="1"/>
          </p:nvPr>
        </p:nvSpPr>
        <p:spPr>
          <a:xfrm>
            <a:off x="457200" y="1447800"/>
            <a:ext cx="8229600" cy="4525963"/>
          </a:xfrm>
        </p:spPr>
        <p:txBody>
          <a:bodyPr>
            <a:normAutofit/>
          </a:bodyPr>
          <a:lstStyle/>
          <a:p>
            <a:pPr>
              <a:spcBef>
                <a:spcPts val="600"/>
              </a:spcBef>
              <a:spcAft>
                <a:spcPts val="600"/>
              </a:spcAft>
            </a:pPr>
            <a:r>
              <a:rPr lang="en-US" dirty="0" smtClean="0"/>
              <a:t>Code Compliance:</a:t>
            </a:r>
          </a:p>
          <a:p>
            <a:pPr lvl="1">
              <a:spcBef>
                <a:spcPts val="600"/>
              </a:spcBef>
              <a:spcAft>
                <a:spcPts val="600"/>
              </a:spcAft>
            </a:pPr>
            <a:r>
              <a:rPr lang="en-US" dirty="0" smtClean="0"/>
              <a:t>Know what and where to question applicability</a:t>
            </a:r>
          </a:p>
          <a:p>
            <a:pPr lvl="2">
              <a:spcBef>
                <a:spcPts val="600"/>
              </a:spcBef>
              <a:spcAft>
                <a:spcPts val="600"/>
              </a:spcAft>
            </a:pPr>
            <a:r>
              <a:rPr lang="en-US" dirty="0" smtClean="0"/>
              <a:t>Airports</a:t>
            </a:r>
          </a:p>
          <a:p>
            <a:pPr lvl="2">
              <a:spcBef>
                <a:spcPts val="600"/>
              </a:spcBef>
              <a:spcAft>
                <a:spcPts val="600"/>
              </a:spcAft>
            </a:pPr>
            <a:r>
              <a:rPr lang="en-US" dirty="0" smtClean="0"/>
              <a:t>Lower, adjacent roofs</a:t>
            </a:r>
          </a:p>
          <a:p>
            <a:pPr lvl="2">
              <a:spcBef>
                <a:spcPts val="600"/>
              </a:spcBef>
              <a:spcAft>
                <a:spcPts val="600"/>
              </a:spcAft>
            </a:pPr>
            <a:endParaRPr lang="en-US" dirty="0" smtClean="0"/>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left)">
                                      <p:cBhvr>
                                        <p:cTn id="10" dur="500"/>
                                        <p:tgtEl>
                                          <p:spTgt spid="3">
                                            <p:txEl>
                                              <p:pRg st="1" end="1"/>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wipe(left)">
                                      <p:cBhvr>
                                        <p:cTn id="13" dur="500"/>
                                        <p:tgtEl>
                                          <p:spTgt spid="3">
                                            <p:txEl>
                                              <p:pRg st="2" end="2"/>
                                            </p:txEl>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wipe(left)">
                                      <p:cBhvr>
                                        <p:cTn id="16"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401762"/>
          </a:xfrm>
        </p:spPr>
        <p:txBody>
          <a:bodyPr>
            <a:noAutofit/>
          </a:bodyPr>
          <a:lstStyle/>
          <a:p>
            <a:r>
              <a:rPr lang="en-US" sz="3200" dirty="0" smtClean="0"/>
              <a:t>Designing cool roof Single Ply Membrane Systems</a:t>
            </a:r>
            <a:endParaRPr lang="en-US" sz="3200" dirty="0"/>
          </a:p>
        </p:txBody>
      </p:sp>
      <p:sp>
        <p:nvSpPr>
          <p:cNvPr id="3" name="Content Placeholder 2"/>
          <p:cNvSpPr>
            <a:spLocks noGrp="1"/>
          </p:cNvSpPr>
          <p:nvPr>
            <p:ph idx="1"/>
          </p:nvPr>
        </p:nvSpPr>
        <p:spPr>
          <a:xfrm>
            <a:off x="457200" y="1447800"/>
            <a:ext cx="8229600" cy="4525963"/>
          </a:xfrm>
        </p:spPr>
        <p:txBody>
          <a:bodyPr>
            <a:normAutofit/>
          </a:bodyPr>
          <a:lstStyle/>
          <a:p>
            <a:pPr>
              <a:spcBef>
                <a:spcPts val="600"/>
              </a:spcBef>
              <a:spcAft>
                <a:spcPts val="600"/>
              </a:spcAft>
            </a:pPr>
            <a:r>
              <a:rPr lang="en-US" dirty="0" smtClean="0"/>
              <a:t>Design Parameters:</a:t>
            </a:r>
          </a:p>
          <a:p>
            <a:pPr lvl="1">
              <a:spcBef>
                <a:spcPts val="600"/>
              </a:spcBef>
              <a:spcAft>
                <a:spcPts val="600"/>
              </a:spcAft>
            </a:pPr>
            <a:r>
              <a:rPr lang="en-US" dirty="0" smtClean="0"/>
              <a:t>Tapered insulation</a:t>
            </a:r>
          </a:p>
          <a:p>
            <a:pPr lvl="1">
              <a:spcBef>
                <a:spcPts val="600"/>
              </a:spcBef>
              <a:spcAft>
                <a:spcPts val="600"/>
              </a:spcAft>
            </a:pPr>
            <a:r>
              <a:rPr lang="en-US" dirty="0" smtClean="0"/>
              <a:t>Segregate penetrations</a:t>
            </a:r>
          </a:p>
          <a:p>
            <a:pPr lvl="1">
              <a:spcBef>
                <a:spcPts val="600"/>
              </a:spcBef>
              <a:spcAft>
                <a:spcPts val="600"/>
              </a:spcAft>
            </a:pPr>
            <a:r>
              <a:rPr lang="en-US" dirty="0" smtClean="0"/>
              <a:t>Points of air infiltration</a:t>
            </a:r>
          </a:p>
          <a:p>
            <a:pPr lvl="2">
              <a:spcBef>
                <a:spcPts val="600"/>
              </a:spcBef>
              <a:spcAft>
                <a:spcPts val="600"/>
              </a:spcAft>
            </a:pPr>
            <a:endParaRPr lang="en-US" dirty="0" smtClean="0"/>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left)">
                                      <p:cBhvr>
                                        <p:cTn id="10" dur="500"/>
                                        <p:tgtEl>
                                          <p:spTgt spid="3">
                                            <p:txEl>
                                              <p:pRg st="1" end="1"/>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wipe(left)">
                                      <p:cBhvr>
                                        <p:cTn id="13" dur="500"/>
                                        <p:tgtEl>
                                          <p:spTgt spid="3">
                                            <p:txEl>
                                              <p:pRg st="2" end="2"/>
                                            </p:txEl>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wipe(left)">
                                      <p:cBhvr>
                                        <p:cTn id="16"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401762"/>
          </a:xfrm>
        </p:spPr>
        <p:txBody>
          <a:bodyPr>
            <a:noAutofit/>
          </a:bodyPr>
          <a:lstStyle/>
          <a:p>
            <a:r>
              <a:rPr lang="en-US" sz="3200" dirty="0" smtClean="0"/>
              <a:t>Designing cool roof Single Ply Membrane Systems</a:t>
            </a:r>
            <a:endParaRPr lang="en-US" sz="3200" dirty="0"/>
          </a:p>
        </p:txBody>
      </p:sp>
      <p:sp>
        <p:nvSpPr>
          <p:cNvPr id="3" name="Content Placeholder 2"/>
          <p:cNvSpPr>
            <a:spLocks noGrp="1"/>
          </p:cNvSpPr>
          <p:nvPr>
            <p:ph idx="1"/>
          </p:nvPr>
        </p:nvSpPr>
        <p:spPr>
          <a:xfrm>
            <a:off x="457200" y="1447800"/>
            <a:ext cx="8229600" cy="4525963"/>
          </a:xfrm>
        </p:spPr>
        <p:txBody>
          <a:bodyPr>
            <a:normAutofit lnSpcReduction="10000"/>
          </a:bodyPr>
          <a:lstStyle/>
          <a:p>
            <a:pPr>
              <a:spcBef>
                <a:spcPts val="600"/>
              </a:spcBef>
              <a:spcAft>
                <a:spcPts val="600"/>
              </a:spcAft>
            </a:pPr>
            <a:r>
              <a:rPr lang="en-US" sz="3600" dirty="0" smtClean="0"/>
              <a:t>Design Parameters:</a:t>
            </a:r>
          </a:p>
          <a:p>
            <a:pPr lvl="1">
              <a:spcBef>
                <a:spcPts val="600"/>
              </a:spcBef>
              <a:spcAft>
                <a:spcPts val="600"/>
              </a:spcAft>
            </a:pPr>
            <a:r>
              <a:rPr lang="en-US" sz="3200" dirty="0" smtClean="0"/>
              <a:t>Coordinate with other design disciplines</a:t>
            </a:r>
          </a:p>
          <a:p>
            <a:pPr lvl="2">
              <a:spcBef>
                <a:spcPts val="600"/>
              </a:spcBef>
              <a:spcAft>
                <a:spcPts val="600"/>
              </a:spcAft>
            </a:pPr>
            <a:r>
              <a:rPr lang="en-US" sz="2800" dirty="0" smtClean="0"/>
              <a:t>HVAC</a:t>
            </a:r>
          </a:p>
          <a:p>
            <a:pPr lvl="2">
              <a:spcBef>
                <a:spcPts val="600"/>
              </a:spcBef>
              <a:spcAft>
                <a:spcPts val="600"/>
              </a:spcAft>
            </a:pPr>
            <a:r>
              <a:rPr lang="en-US" sz="2800" dirty="0" smtClean="0"/>
              <a:t>Plumbing</a:t>
            </a:r>
          </a:p>
          <a:p>
            <a:pPr lvl="3">
              <a:spcBef>
                <a:spcPts val="600"/>
              </a:spcBef>
              <a:spcAft>
                <a:spcPts val="600"/>
              </a:spcAft>
            </a:pPr>
            <a:r>
              <a:rPr lang="en-US" sz="2400" dirty="0" smtClean="0"/>
              <a:t>Drains</a:t>
            </a:r>
          </a:p>
          <a:p>
            <a:pPr lvl="3">
              <a:spcBef>
                <a:spcPts val="600"/>
              </a:spcBef>
              <a:spcAft>
                <a:spcPts val="600"/>
              </a:spcAft>
            </a:pPr>
            <a:r>
              <a:rPr lang="en-US" sz="2400" dirty="0" smtClean="0"/>
              <a:t>Extensions</a:t>
            </a:r>
          </a:p>
          <a:p>
            <a:pPr lvl="2">
              <a:spcBef>
                <a:spcPts val="600"/>
              </a:spcBef>
              <a:spcAft>
                <a:spcPts val="600"/>
              </a:spcAft>
            </a:pPr>
            <a:r>
              <a:rPr lang="en-US" sz="2800" dirty="0" smtClean="0"/>
              <a:t>Structural</a:t>
            </a:r>
          </a:p>
          <a:p>
            <a:pPr lvl="2">
              <a:spcBef>
                <a:spcPts val="600"/>
              </a:spcBef>
              <a:spcAft>
                <a:spcPts val="600"/>
              </a:spcAft>
            </a:pPr>
            <a:endParaRPr lang="en-US" dirty="0" smtClean="0"/>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left)">
                                      <p:cBhvr>
                                        <p:cTn id="10" dur="500"/>
                                        <p:tgtEl>
                                          <p:spTgt spid="3">
                                            <p:txEl>
                                              <p:pRg st="1" end="1"/>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wipe(left)">
                                      <p:cBhvr>
                                        <p:cTn id="13" dur="500"/>
                                        <p:tgtEl>
                                          <p:spTgt spid="3">
                                            <p:txEl>
                                              <p:pRg st="2" end="2"/>
                                            </p:txEl>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wipe(left)">
                                      <p:cBhvr>
                                        <p:cTn id="16" dur="500"/>
                                        <p:tgtEl>
                                          <p:spTgt spid="3">
                                            <p:txEl>
                                              <p:pRg st="3" end="3"/>
                                            </p:txEl>
                                          </p:spTgt>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wipe(left)">
                                      <p:cBhvr>
                                        <p:cTn id="19" dur="500"/>
                                        <p:tgtEl>
                                          <p:spTgt spid="3">
                                            <p:txEl>
                                              <p:pRg st="4" end="4"/>
                                            </p:txEl>
                                          </p:spTgt>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wipe(left)">
                                      <p:cBhvr>
                                        <p:cTn id="22" dur="500"/>
                                        <p:tgtEl>
                                          <p:spTgt spid="3">
                                            <p:txEl>
                                              <p:pRg st="5" end="5"/>
                                            </p:txEl>
                                          </p:spTgt>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wipe(left)">
                                      <p:cBhvr>
                                        <p:cTn id="25"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401762"/>
          </a:xfrm>
        </p:spPr>
        <p:txBody>
          <a:bodyPr>
            <a:noAutofit/>
          </a:bodyPr>
          <a:lstStyle/>
          <a:p>
            <a:r>
              <a:rPr lang="en-US" sz="3200" dirty="0" smtClean="0"/>
              <a:t>Designing cool roof Single Ply Membrane Systems</a:t>
            </a:r>
            <a:endParaRPr lang="en-US" sz="3200" dirty="0"/>
          </a:p>
        </p:txBody>
      </p:sp>
      <p:sp>
        <p:nvSpPr>
          <p:cNvPr id="3" name="Content Placeholder 2"/>
          <p:cNvSpPr>
            <a:spLocks noGrp="1"/>
          </p:cNvSpPr>
          <p:nvPr>
            <p:ph idx="1"/>
          </p:nvPr>
        </p:nvSpPr>
        <p:spPr>
          <a:xfrm>
            <a:off x="457200" y="1447800"/>
            <a:ext cx="8229600" cy="4525963"/>
          </a:xfrm>
        </p:spPr>
        <p:txBody>
          <a:bodyPr>
            <a:normAutofit/>
          </a:bodyPr>
          <a:lstStyle/>
          <a:p>
            <a:pPr>
              <a:spcBef>
                <a:spcPts val="600"/>
              </a:spcBef>
              <a:spcAft>
                <a:spcPts val="600"/>
              </a:spcAft>
            </a:pPr>
            <a:r>
              <a:rPr lang="en-US" dirty="0" smtClean="0"/>
              <a:t>All building components which impinge upon the roof system need to be designed into the roof system</a:t>
            </a:r>
          </a:p>
          <a:p>
            <a:pPr lvl="1">
              <a:spcBef>
                <a:spcPts val="600"/>
              </a:spcBef>
              <a:spcAft>
                <a:spcPts val="600"/>
              </a:spcAft>
            </a:pPr>
            <a:r>
              <a:rPr lang="en-US" dirty="0" smtClean="0"/>
              <a:t>That is they are to be detailed</a:t>
            </a:r>
          </a:p>
          <a:p>
            <a:pPr lvl="1">
              <a:spcBef>
                <a:spcPts val="600"/>
              </a:spcBef>
              <a:spcAft>
                <a:spcPts val="600"/>
              </a:spcAft>
            </a:pPr>
            <a:r>
              <a:rPr lang="en-US" dirty="0" smtClean="0"/>
              <a:t>Manufacturer’s details are an absolute minimum and are not typically sufficient</a:t>
            </a:r>
          </a:p>
          <a:p>
            <a:pPr lvl="2">
              <a:spcBef>
                <a:spcPts val="600"/>
              </a:spcBef>
              <a:spcAft>
                <a:spcPts val="600"/>
              </a:spcAft>
            </a:pPr>
            <a:endParaRPr lang="en-US" dirty="0" smtClean="0"/>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left)">
                                      <p:cBhvr>
                                        <p:cTn id="10" dur="500"/>
                                        <p:tgtEl>
                                          <p:spTgt spid="3">
                                            <p:txEl>
                                              <p:pRg st="1" end="1"/>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wipe(left)">
                                      <p:cBhvr>
                                        <p:cTn id="13"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Content Placeholder 3" descr="Step and Stamdard Details_Page_01.jpg"/>
          <p:cNvPicPr>
            <a:picLocks noGrp="1" noChangeAspect="1"/>
          </p:cNvPicPr>
          <p:nvPr>
            <p:ph idx="1"/>
          </p:nvPr>
        </p:nvPicPr>
        <p:blipFill>
          <a:blip r:embed="rId3" cstate="email"/>
          <a:srcRect/>
          <a:stretch>
            <a:fillRect/>
          </a:stretch>
        </p:blipFill>
        <p:spPr>
          <a:xfrm>
            <a:off x="228600" y="304800"/>
            <a:ext cx="8664863" cy="6019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wipe dir="r"/>
  </p:transition>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Content Placeholder 3" descr="Step and Stamdard Details_Page_01.jpg"/>
          <p:cNvPicPr>
            <a:picLocks noGrp="1" noChangeAspect="1"/>
          </p:cNvPicPr>
          <p:nvPr>
            <p:ph idx="1"/>
          </p:nvPr>
        </p:nvPicPr>
        <p:blipFill>
          <a:blip r:embed="rId3" cstate="email"/>
          <a:stretch>
            <a:fillRect/>
          </a:stretch>
        </p:blipFill>
        <p:spPr>
          <a:xfrm>
            <a:off x="663574" y="304800"/>
            <a:ext cx="7794914" cy="6019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Content Placeholder 3" descr="Step and Stamdard Details_Page_01.jpg"/>
          <p:cNvPicPr>
            <a:picLocks noChangeAspect="1"/>
          </p:cNvPicPr>
          <p:nvPr/>
        </p:nvPicPr>
        <p:blipFill>
          <a:blip r:embed="rId4" cstate="email"/>
          <a:stretch>
            <a:fillRect/>
          </a:stretch>
        </p:blipFill>
        <p:spPr>
          <a:xfrm>
            <a:off x="663286" y="304800"/>
            <a:ext cx="7794914" cy="60197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Content Placeholder 3" descr="Step and Stamdard Details_Page_01.jpg"/>
          <p:cNvPicPr>
            <a:picLocks noChangeAspect="1"/>
          </p:cNvPicPr>
          <p:nvPr/>
        </p:nvPicPr>
        <p:blipFill>
          <a:blip r:embed="rId5" cstate="email"/>
          <a:stretch>
            <a:fillRect/>
          </a:stretch>
        </p:blipFill>
        <p:spPr>
          <a:xfrm>
            <a:off x="663286" y="304800"/>
            <a:ext cx="7794913" cy="60197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Content Placeholder 3" descr="Step and Stamdard Details_Page_01.jpg"/>
          <p:cNvPicPr>
            <a:picLocks noChangeAspect="1"/>
          </p:cNvPicPr>
          <p:nvPr/>
        </p:nvPicPr>
        <p:blipFill>
          <a:blip r:embed="rId6" cstate="email"/>
          <a:stretch>
            <a:fillRect/>
          </a:stretch>
        </p:blipFill>
        <p:spPr>
          <a:xfrm>
            <a:off x="685800" y="304800"/>
            <a:ext cx="7794913" cy="601979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Content Placeholder 3" descr="Step and Stamdard Details_Page_01.jpg"/>
          <p:cNvPicPr>
            <a:picLocks noChangeAspect="1"/>
          </p:cNvPicPr>
          <p:nvPr/>
        </p:nvPicPr>
        <p:blipFill>
          <a:blip r:embed="rId7" cstate="email"/>
          <a:stretch>
            <a:fillRect/>
          </a:stretch>
        </p:blipFill>
        <p:spPr>
          <a:xfrm>
            <a:off x="685800" y="304800"/>
            <a:ext cx="7794912" cy="601979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Content Placeholder 3" descr="Step and Stamdard Details_Page_01.jpg"/>
          <p:cNvPicPr>
            <a:picLocks noChangeAspect="1"/>
          </p:cNvPicPr>
          <p:nvPr/>
        </p:nvPicPr>
        <p:blipFill>
          <a:blip r:embed="rId8" cstate="email"/>
          <a:stretch>
            <a:fillRect/>
          </a:stretch>
        </p:blipFill>
        <p:spPr>
          <a:xfrm>
            <a:off x="685800" y="304800"/>
            <a:ext cx="7794912" cy="601979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Content Placeholder 3" descr="Step and Stamdard Details_Page_01.jpg"/>
          <p:cNvPicPr>
            <a:picLocks noChangeAspect="1"/>
          </p:cNvPicPr>
          <p:nvPr/>
        </p:nvPicPr>
        <p:blipFill>
          <a:blip r:embed="rId9" cstate="email"/>
          <a:stretch>
            <a:fillRect/>
          </a:stretch>
        </p:blipFill>
        <p:spPr>
          <a:xfrm>
            <a:off x="663289" y="304800"/>
            <a:ext cx="7794910" cy="601979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Content Placeholder 3" descr="Step and Stamdard Details_Page_01.jpg"/>
          <p:cNvPicPr>
            <a:picLocks noChangeAspect="1"/>
          </p:cNvPicPr>
          <p:nvPr/>
        </p:nvPicPr>
        <p:blipFill>
          <a:blip r:embed="rId10" cstate="email"/>
          <a:stretch>
            <a:fillRect/>
          </a:stretch>
        </p:blipFill>
        <p:spPr>
          <a:xfrm>
            <a:off x="685800" y="304800"/>
            <a:ext cx="7794910" cy="601979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362" name="AutoShape 6" descr="C9DDEFFCDC734768B8485D31D92B600A@owner9f70ad567"/>
          <p:cNvSpPr>
            <a:spLocks noChangeAspect="1" noChangeArrowheads="1"/>
          </p:cNvSpPr>
          <p:nvPr/>
        </p:nvSpPr>
        <p:spPr bwMode="auto">
          <a:xfrm>
            <a:off x="2409825" y="257175"/>
            <a:ext cx="1466850" cy="1552575"/>
          </a:xfrm>
          <a:prstGeom prst="rect">
            <a:avLst/>
          </a:prstGeom>
          <a:noFill/>
          <a:ln w="9525">
            <a:noFill/>
            <a:miter lim="800000"/>
            <a:headEnd/>
            <a:tailEnd/>
          </a:ln>
        </p:spPr>
        <p:txBody>
          <a:bodyPr/>
          <a:lstStyle/>
          <a:p>
            <a:endParaRPr lang="en-US" dirty="0"/>
          </a:p>
        </p:txBody>
      </p:sp>
      <p:sp>
        <p:nvSpPr>
          <p:cNvPr id="15363" name="AutoShape 7" descr="5F08EC95CA7A4DF0A5AEE24B2004AF95@owner9f70ad567"/>
          <p:cNvSpPr>
            <a:spLocks noChangeAspect="1" noChangeArrowheads="1"/>
          </p:cNvSpPr>
          <p:nvPr/>
        </p:nvSpPr>
        <p:spPr bwMode="auto">
          <a:xfrm>
            <a:off x="2424113" y="5307013"/>
            <a:ext cx="781050" cy="781050"/>
          </a:xfrm>
          <a:prstGeom prst="rect">
            <a:avLst/>
          </a:prstGeom>
          <a:noFill/>
          <a:ln w="9525">
            <a:noFill/>
            <a:miter lim="800000"/>
            <a:headEnd/>
            <a:tailEnd/>
          </a:ln>
        </p:spPr>
        <p:txBody>
          <a:bodyPr/>
          <a:lstStyle/>
          <a:p>
            <a:endParaRPr lang="en-US" dirty="0"/>
          </a:p>
        </p:txBody>
      </p:sp>
      <p:sp>
        <p:nvSpPr>
          <p:cNvPr id="15364" name="Rectangle 8"/>
          <p:cNvSpPr>
            <a:spLocks noChangeArrowheads="1"/>
          </p:cNvSpPr>
          <p:nvPr/>
        </p:nvSpPr>
        <p:spPr bwMode="auto">
          <a:xfrm>
            <a:off x="762000" y="609600"/>
            <a:ext cx="4191000" cy="457200"/>
          </a:xfrm>
          <a:prstGeom prst="rect">
            <a:avLst/>
          </a:prstGeom>
          <a:noFill/>
          <a:ln w="9525">
            <a:noFill/>
            <a:miter lim="800000"/>
            <a:headEnd/>
            <a:tailEnd/>
          </a:ln>
        </p:spPr>
        <p:txBody>
          <a:bodyPr>
            <a:spAutoFit/>
          </a:bodyPr>
          <a:lstStyle/>
          <a:p>
            <a:r>
              <a:rPr lang="en-US" sz="2400" b="1" dirty="0"/>
              <a:t>ALZHEIMER'S EYE TEST  </a:t>
            </a:r>
          </a:p>
        </p:txBody>
      </p:sp>
      <p:sp>
        <p:nvSpPr>
          <p:cNvPr id="15365" name="Rectangle 10"/>
          <p:cNvSpPr>
            <a:spLocks noChangeArrowheads="1"/>
          </p:cNvSpPr>
          <p:nvPr/>
        </p:nvSpPr>
        <p:spPr bwMode="auto">
          <a:xfrm>
            <a:off x="812800" y="1295400"/>
            <a:ext cx="4292600" cy="641350"/>
          </a:xfrm>
          <a:prstGeom prst="rect">
            <a:avLst/>
          </a:prstGeom>
          <a:noFill/>
          <a:ln w="9525">
            <a:noFill/>
            <a:miter lim="800000"/>
            <a:headEnd/>
            <a:tailEnd/>
          </a:ln>
        </p:spPr>
        <p:txBody>
          <a:bodyPr>
            <a:spAutoFit/>
          </a:bodyPr>
          <a:lstStyle/>
          <a:p>
            <a:r>
              <a:rPr lang="en-US" b="1" dirty="0">
                <a:solidFill>
                  <a:schemeClr val="accent1"/>
                </a:solidFill>
              </a:rPr>
              <a:t>Count every ' F ' in the following text: </a:t>
            </a:r>
            <a:br>
              <a:rPr lang="en-US" b="1" dirty="0">
                <a:solidFill>
                  <a:schemeClr val="accent1"/>
                </a:solidFill>
              </a:rPr>
            </a:br>
            <a:endParaRPr lang="en-US" b="1" dirty="0">
              <a:solidFill>
                <a:schemeClr val="accent1"/>
              </a:solidFill>
            </a:endParaRPr>
          </a:p>
        </p:txBody>
      </p:sp>
      <p:sp>
        <p:nvSpPr>
          <p:cNvPr id="15366" name="Rectangle 11"/>
          <p:cNvSpPr>
            <a:spLocks noChangeArrowheads="1"/>
          </p:cNvSpPr>
          <p:nvPr/>
        </p:nvSpPr>
        <p:spPr bwMode="auto">
          <a:xfrm>
            <a:off x="838200" y="1828800"/>
            <a:ext cx="3581400" cy="1200329"/>
          </a:xfrm>
          <a:prstGeom prst="rect">
            <a:avLst/>
          </a:prstGeom>
          <a:noFill/>
          <a:ln w="9525">
            <a:noFill/>
            <a:miter lim="800000"/>
            <a:headEnd/>
            <a:tailEnd/>
          </a:ln>
        </p:spPr>
        <p:txBody>
          <a:bodyPr>
            <a:spAutoFit/>
          </a:bodyPr>
          <a:lstStyle/>
          <a:p>
            <a:r>
              <a:rPr lang="en-US" b="1" dirty="0"/>
              <a:t>FINISHED FILES ARE THE RE SULT OF YEARS OF SCIENTI </a:t>
            </a:r>
            <a:br>
              <a:rPr lang="en-US" b="1" dirty="0"/>
            </a:br>
            <a:r>
              <a:rPr lang="en-US" b="1" dirty="0"/>
              <a:t>FIC STUDY COMBINED WITH </a:t>
            </a:r>
            <a:br>
              <a:rPr lang="en-US" b="1" dirty="0"/>
            </a:br>
            <a:r>
              <a:rPr lang="en-US" b="1" dirty="0"/>
              <a:t>THE EXPERIENCE OF YEARS...</a:t>
            </a:r>
            <a:r>
              <a:rPr lang="en-US" b="1" dirty="0">
                <a:solidFill>
                  <a:srgbClr val="000080"/>
                </a:solidFill>
              </a:rPr>
              <a:t> </a:t>
            </a:r>
          </a:p>
        </p:txBody>
      </p:sp>
      <p:sp>
        <p:nvSpPr>
          <p:cNvPr id="15367" name="Rectangle 12"/>
          <p:cNvSpPr>
            <a:spLocks noChangeArrowheads="1"/>
          </p:cNvSpPr>
          <p:nvPr/>
        </p:nvSpPr>
        <p:spPr bwMode="auto">
          <a:xfrm>
            <a:off x="838200" y="3884612"/>
            <a:ext cx="4554452" cy="1200329"/>
          </a:xfrm>
          <a:prstGeom prst="rect">
            <a:avLst/>
          </a:prstGeom>
          <a:noFill/>
          <a:ln w="9525">
            <a:noFill/>
            <a:miter lim="800000"/>
            <a:headEnd/>
            <a:tailEnd/>
          </a:ln>
        </p:spPr>
        <p:txBody>
          <a:bodyPr wrap="none">
            <a:spAutoFit/>
          </a:bodyPr>
          <a:lstStyle/>
          <a:p>
            <a:r>
              <a:rPr lang="en-US" b="1" dirty="0">
                <a:solidFill>
                  <a:srgbClr val="FF0000"/>
                </a:solidFill>
              </a:rPr>
              <a:t>HOW MANY ? </a:t>
            </a:r>
            <a:br>
              <a:rPr lang="en-US" b="1" dirty="0">
                <a:solidFill>
                  <a:srgbClr val="FF0000"/>
                </a:solidFill>
              </a:rPr>
            </a:br>
            <a:r>
              <a:rPr lang="en-US" b="1" dirty="0">
                <a:solidFill>
                  <a:srgbClr val="FF0000"/>
                </a:solidFill>
              </a:rPr>
              <a:t>WRONG, THERE ARE 6 -- no joke. </a:t>
            </a:r>
            <a:br>
              <a:rPr lang="en-US" b="1" dirty="0">
                <a:solidFill>
                  <a:srgbClr val="FF0000"/>
                </a:solidFill>
              </a:rPr>
            </a:br>
            <a:r>
              <a:rPr lang="en-US" b="1" dirty="0">
                <a:solidFill>
                  <a:srgbClr val="FF0000"/>
                </a:solidFill>
              </a:rPr>
              <a:t>READ IT AGAIN ! </a:t>
            </a:r>
            <a:br>
              <a:rPr lang="en-US" b="1" dirty="0">
                <a:solidFill>
                  <a:srgbClr val="FF0000"/>
                </a:solidFill>
              </a:rPr>
            </a:br>
            <a:r>
              <a:rPr lang="en-US" b="1" dirty="0" smtClean="0">
                <a:solidFill>
                  <a:srgbClr val="FF0000"/>
                </a:solidFill>
              </a:rPr>
              <a:t>. </a:t>
            </a:r>
            <a:endParaRPr lang="en-US" b="1" dirty="0">
              <a:solidFill>
                <a:srgbClr val="FF0000"/>
              </a:solidFill>
            </a:endParaRPr>
          </a:p>
        </p:txBody>
      </p:sp>
      <p:sp>
        <p:nvSpPr>
          <p:cNvPr id="15368" name="Rectangle 13"/>
          <p:cNvSpPr>
            <a:spLocks noChangeArrowheads="1"/>
          </p:cNvSpPr>
          <p:nvPr/>
        </p:nvSpPr>
        <p:spPr bwMode="auto">
          <a:xfrm>
            <a:off x="838200" y="5103812"/>
            <a:ext cx="4400550" cy="915988"/>
          </a:xfrm>
          <a:prstGeom prst="rect">
            <a:avLst/>
          </a:prstGeom>
          <a:noFill/>
          <a:ln w="9525">
            <a:noFill/>
            <a:miter lim="800000"/>
            <a:headEnd/>
            <a:tailEnd/>
          </a:ln>
        </p:spPr>
        <p:txBody>
          <a:bodyPr>
            <a:spAutoFit/>
          </a:bodyPr>
          <a:lstStyle/>
          <a:p>
            <a:r>
              <a:rPr lang="en-US" b="1" dirty="0">
                <a:solidFill>
                  <a:srgbClr val="FFC000"/>
                </a:solidFill>
              </a:rPr>
              <a:t>The reasoning behind is further down. </a:t>
            </a:r>
            <a:br>
              <a:rPr lang="en-US" b="1" dirty="0">
                <a:solidFill>
                  <a:srgbClr val="FFC000"/>
                </a:solidFill>
              </a:rPr>
            </a:br>
            <a:r>
              <a:rPr lang="en-US" b="1" dirty="0">
                <a:solidFill>
                  <a:srgbClr val="FFC000"/>
                </a:solidFill>
              </a:rPr>
              <a:t>The brain cannot process 'OF'. </a:t>
            </a:r>
            <a:r>
              <a:rPr lang="en-US" b="1" dirty="0">
                <a:solidFill>
                  <a:srgbClr val="000080"/>
                </a:solidFill>
              </a:rPr>
              <a:t/>
            </a:r>
            <a:br>
              <a:rPr lang="en-US" b="1" dirty="0">
                <a:solidFill>
                  <a:srgbClr val="000080"/>
                </a:solidFill>
              </a:rPr>
            </a:br>
            <a:endParaRPr lang="en-US" b="1" dirty="0">
              <a:solidFill>
                <a:srgbClr val="000080"/>
              </a:solidFill>
            </a:endParaRPr>
          </a:p>
        </p:txBody>
      </p:sp>
      <p:pic>
        <p:nvPicPr>
          <p:cNvPr id="15369" name="Picture 15" descr="Alzheimers eye test"/>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6096000" y="990600"/>
            <a:ext cx="2174875" cy="2362200"/>
          </a:xfrm>
          <a:prstGeom prst="rect">
            <a:avLst/>
          </a:prstGeom>
          <a:noFill/>
          <a:ln w="9525">
            <a:noFill/>
            <a:miter lim="800000"/>
            <a:headEnd/>
            <a:tailEnd/>
          </a:ln>
        </p:spPr>
      </p:pic>
    </p:spTree>
  </p:cSld>
  <p:clrMapOvr>
    <a:masterClrMapping/>
  </p:clrMapOvr>
  <p:transition>
    <p:wipe dir="r"/>
  </p:transition>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457" name="Picture 1" descr="P:\Proposals &amp; Marketing\10. Project Examples\Drawing samples\VARIOUS DETAILS CAD AND PDF\sd113 Roof Plan.jpg"/>
          <p:cNvPicPr>
            <a:picLocks noChangeAspect="1" noChangeArrowheads="1"/>
          </p:cNvPicPr>
          <p:nvPr/>
        </p:nvPicPr>
        <p:blipFill>
          <a:blip r:embed="rId3" cstate="email">
            <a:clrChange>
              <a:clrFrom>
                <a:srgbClr val="FFFFFF"/>
              </a:clrFrom>
              <a:clrTo>
                <a:srgbClr val="FFFFFF">
                  <a:alpha val="0"/>
                </a:srgbClr>
              </a:clrTo>
            </a:clrChange>
          </a:blip>
          <a:srcRect/>
          <a:stretch>
            <a:fillRect/>
          </a:stretch>
        </p:blipFill>
        <p:spPr bwMode="auto">
          <a:xfrm>
            <a:off x="91440" y="152400"/>
            <a:ext cx="8961120" cy="6400800"/>
          </a:xfrm>
          <a:prstGeom prst="rect">
            <a:avLst/>
          </a:prstGeom>
          <a:noFill/>
        </p:spPr>
      </p:pic>
      <p:sp>
        <p:nvSpPr>
          <p:cNvPr id="2" name="Title 1"/>
          <p:cNvSpPr>
            <a:spLocks noGrp="1"/>
          </p:cNvSpPr>
          <p:nvPr>
            <p:ph type="title"/>
          </p:nvPr>
        </p:nvSpPr>
        <p:spPr/>
        <p:txBody>
          <a:bodyPr>
            <a:normAutofit fontScale="90000"/>
          </a:bodyPr>
          <a:lstStyle/>
          <a:p>
            <a:r>
              <a:rPr lang="en-US" dirty="0" smtClean="0"/>
              <a:t>Construction Documents</a:t>
            </a:r>
            <a:endParaRPr lang="en-US" dirty="0"/>
          </a:p>
        </p:txBody>
      </p:sp>
      <p:sp>
        <p:nvSpPr>
          <p:cNvPr id="3" name="Content Placeholder 2"/>
          <p:cNvSpPr>
            <a:spLocks noGrp="1"/>
          </p:cNvSpPr>
          <p:nvPr>
            <p:ph idx="1"/>
          </p:nvPr>
        </p:nvSpPr>
        <p:spPr/>
        <p:txBody>
          <a:bodyPr/>
          <a:lstStyle/>
          <a:p>
            <a:pPr algn="ctr">
              <a:buNone/>
            </a:pPr>
            <a:endParaRPr lang="en-US" b="1" dirty="0" smtClean="0">
              <a:solidFill>
                <a:schemeClr val="tx2">
                  <a:lumMod val="75000"/>
                </a:schemeClr>
              </a:solidFill>
            </a:endParaRPr>
          </a:p>
          <a:p>
            <a:pPr algn="ctr">
              <a:buNone/>
            </a:pPr>
            <a:endParaRPr lang="en-US" b="1" dirty="0" smtClean="0">
              <a:solidFill>
                <a:schemeClr val="tx2">
                  <a:lumMod val="75000"/>
                </a:schemeClr>
              </a:solidFill>
            </a:endParaRPr>
          </a:p>
          <a:p>
            <a:pPr algn="ctr">
              <a:buNone/>
            </a:pPr>
            <a:r>
              <a:rPr lang="en-US" b="1" dirty="0" smtClean="0">
                <a:solidFill>
                  <a:schemeClr val="tx2">
                    <a:lumMod val="75000"/>
                  </a:schemeClr>
                </a:solidFill>
              </a:rPr>
              <a:t>Goal: “Communicate to the</a:t>
            </a:r>
          </a:p>
          <a:p>
            <a:pPr algn="ctr">
              <a:buNone/>
            </a:pPr>
            <a:r>
              <a:rPr lang="en-US" b="1" dirty="0" smtClean="0">
                <a:solidFill>
                  <a:schemeClr val="tx2">
                    <a:lumMod val="75000"/>
                  </a:schemeClr>
                </a:solidFill>
              </a:rPr>
              <a:t>contractor your design intent</a:t>
            </a:r>
            <a:r>
              <a:rPr lang="en-US" b="1" dirty="0" smtClean="0"/>
              <a:t>”</a:t>
            </a:r>
            <a:endParaRPr lang="en-US" b="1" dirty="0"/>
          </a:p>
        </p:txBody>
      </p:sp>
    </p:spTree>
  </p:cSld>
  <p:clrMapOvr>
    <a:masterClrMapping/>
  </p:clrMapOvr>
  <p:transition>
    <p:wipe dir="r"/>
  </p:transition>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Construction Documents</a:t>
            </a:r>
            <a:endParaRPr lang="en-US" dirty="0"/>
          </a:p>
        </p:txBody>
      </p:sp>
      <p:sp>
        <p:nvSpPr>
          <p:cNvPr id="3" name="Content Placeholder 2"/>
          <p:cNvSpPr>
            <a:spLocks noGrp="1"/>
          </p:cNvSpPr>
          <p:nvPr>
            <p:ph idx="1"/>
          </p:nvPr>
        </p:nvSpPr>
        <p:spPr/>
        <p:txBody>
          <a:bodyPr>
            <a:normAutofit lnSpcReduction="10000"/>
          </a:bodyPr>
          <a:lstStyle/>
          <a:p>
            <a:pPr algn="ctr">
              <a:buNone/>
            </a:pPr>
            <a:r>
              <a:rPr lang="en-US" sz="6500" dirty="0" smtClean="0"/>
              <a:t>Detail</a:t>
            </a:r>
          </a:p>
          <a:p>
            <a:pPr algn="ctr">
              <a:buNone/>
            </a:pPr>
            <a:r>
              <a:rPr lang="en-US" sz="8500" dirty="0" smtClean="0"/>
              <a:t>Detail</a:t>
            </a:r>
          </a:p>
          <a:p>
            <a:pPr algn="ctr">
              <a:buNone/>
            </a:pPr>
            <a:r>
              <a:rPr lang="en-US" sz="10500" dirty="0" smtClean="0"/>
              <a:t>Detail</a:t>
            </a:r>
            <a:endParaRPr lang="en-US" sz="10500" dirty="0"/>
          </a:p>
        </p:txBody>
      </p:sp>
    </p:spTree>
  </p:cSld>
  <p:clrMapOvr>
    <a:masterClrMapping/>
  </p:clrMapOvr>
  <p:transition>
    <p:wipe dir="r"/>
  </p:transition>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Construction Documents</a:t>
            </a:r>
            <a:endParaRPr lang="en-US" dirty="0"/>
          </a:p>
        </p:txBody>
      </p:sp>
      <p:sp>
        <p:nvSpPr>
          <p:cNvPr id="3" name="Content Placeholder 2"/>
          <p:cNvSpPr>
            <a:spLocks noGrp="1"/>
          </p:cNvSpPr>
          <p:nvPr>
            <p:ph idx="1"/>
          </p:nvPr>
        </p:nvSpPr>
        <p:spPr>
          <a:xfrm>
            <a:off x="457200" y="1524000"/>
            <a:ext cx="8229600" cy="4449763"/>
          </a:xfrm>
        </p:spPr>
        <p:txBody>
          <a:bodyPr>
            <a:normAutofit/>
          </a:bodyPr>
          <a:lstStyle/>
          <a:p>
            <a:r>
              <a:rPr lang="en-US" dirty="0" smtClean="0"/>
              <a:t>Roof Plan:</a:t>
            </a:r>
          </a:p>
          <a:p>
            <a:pPr lvl="1"/>
            <a:r>
              <a:rPr lang="en-US" dirty="0" smtClean="0"/>
              <a:t>Show all curbs, penetrations, tapered insulation layout</a:t>
            </a:r>
          </a:p>
          <a:p>
            <a:pPr lvl="1"/>
            <a:r>
              <a:rPr lang="en-US" dirty="0" smtClean="0"/>
              <a:t>Tag all details</a:t>
            </a:r>
          </a:p>
          <a:p>
            <a:pPr lvl="1"/>
            <a:r>
              <a:rPr lang="en-US" dirty="0" smtClean="0"/>
              <a:t>HVAC RTUs/Condensers</a:t>
            </a:r>
          </a:p>
          <a:p>
            <a:pPr lvl="2"/>
            <a:r>
              <a:rPr lang="en-US" dirty="0" smtClean="0"/>
              <a:t>Design with tan membranes below</a:t>
            </a:r>
          </a:p>
          <a:p>
            <a:pPr lvl="1"/>
            <a:r>
              <a:rPr lang="en-US" dirty="0" smtClean="0"/>
              <a:t>High Flashing:  Design with tan membrane</a:t>
            </a:r>
          </a:p>
        </p:txBody>
      </p:sp>
    </p:spTree>
  </p:cSld>
  <p:clrMapOvr>
    <a:masterClrMapping/>
  </p:clrMapOvr>
  <p:transition>
    <p:wipe dir="r"/>
  </p:transition>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Content Placeholder 3" descr="Step and Stamdard Details_Page_01.jpg"/>
          <p:cNvPicPr>
            <a:picLocks noGrp="1" noChangeAspect="1"/>
          </p:cNvPicPr>
          <p:nvPr>
            <p:ph idx="1"/>
          </p:nvPr>
        </p:nvPicPr>
        <p:blipFill>
          <a:blip r:embed="rId3" cstate="email"/>
          <a:stretch>
            <a:fillRect/>
          </a:stretch>
        </p:blipFill>
        <p:spPr>
          <a:xfrm>
            <a:off x="663574" y="304800"/>
            <a:ext cx="7794914" cy="60197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wipe dir="r"/>
  </p:transition>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Content Placeholder 3" descr="Step and Stamdard Details_Page_01.jpg"/>
          <p:cNvPicPr>
            <a:picLocks noGrp="1" noChangeAspect="1"/>
          </p:cNvPicPr>
          <p:nvPr>
            <p:ph idx="1"/>
          </p:nvPr>
        </p:nvPicPr>
        <p:blipFill>
          <a:blip r:embed="rId3" cstate="email"/>
          <a:stretch>
            <a:fillRect/>
          </a:stretch>
        </p:blipFill>
        <p:spPr>
          <a:xfrm>
            <a:off x="663574" y="304800"/>
            <a:ext cx="7794913" cy="60197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wipe dir="r"/>
  </p:transition>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Content Placeholder 3" descr="Step and Stamdard Details_Page_01.jpg"/>
          <p:cNvPicPr>
            <a:picLocks noGrp="1" noChangeAspect="1"/>
          </p:cNvPicPr>
          <p:nvPr>
            <p:ph idx="1"/>
          </p:nvPr>
        </p:nvPicPr>
        <p:blipFill>
          <a:blip r:embed="rId3" cstate="email"/>
          <a:stretch>
            <a:fillRect/>
          </a:stretch>
        </p:blipFill>
        <p:spPr>
          <a:xfrm>
            <a:off x="663574" y="304800"/>
            <a:ext cx="7794913" cy="601979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wipe dir="r"/>
  </p:transition>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Content Placeholder 3" descr="Step and Stamdard Details_Page_01.jpg"/>
          <p:cNvPicPr>
            <a:picLocks noGrp="1" noChangeAspect="1"/>
          </p:cNvPicPr>
          <p:nvPr>
            <p:ph idx="1"/>
          </p:nvPr>
        </p:nvPicPr>
        <p:blipFill>
          <a:blip r:embed="rId3" cstate="email"/>
          <a:stretch>
            <a:fillRect/>
          </a:stretch>
        </p:blipFill>
        <p:spPr>
          <a:xfrm>
            <a:off x="663574" y="304800"/>
            <a:ext cx="7794912" cy="601979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wipe dir="r"/>
  </p:transition>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Content Placeholder 3" descr="Step and Stamdard Details_Page_01.jpg"/>
          <p:cNvPicPr>
            <a:picLocks noGrp="1" noChangeAspect="1"/>
          </p:cNvPicPr>
          <p:nvPr>
            <p:ph idx="1"/>
          </p:nvPr>
        </p:nvPicPr>
        <p:blipFill>
          <a:blip r:embed="rId3" cstate="email"/>
          <a:stretch>
            <a:fillRect/>
          </a:stretch>
        </p:blipFill>
        <p:spPr>
          <a:xfrm>
            <a:off x="663574" y="304800"/>
            <a:ext cx="7794912" cy="601979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wipe dir="r"/>
  </p:transition>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Content Placeholder 3" descr="Step and Stamdard Details_Page_01.jpg"/>
          <p:cNvPicPr>
            <a:picLocks noGrp="1" noChangeAspect="1"/>
          </p:cNvPicPr>
          <p:nvPr>
            <p:ph idx="1"/>
          </p:nvPr>
        </p:nvPicPr>
        <p:blipFill>
          <a:blip r:embed="rId3" cstate="email"/>
          <a:stretch>
            <a:fillRect/>
          </a:stretch>
        </p:blipFill>
        <p:spPr>
          <a:xfrm>
            <a:off x="663575" y="304800"/>
            <a:ext cx="7794910" cy="601979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wipe dir="r"/>
  </p:transition>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Content Placeholder 3" descr="Step and Stamdard Details_Page_01.jpg"/>
          <p:cNvPicPr>
            <a:picLocks noGrp="1" noChangeAspect="1"/>
          </p:cNvPicPr>
          <p:nvPr>
            <p:ph idx="1"/>
          </p:nvPr>
        </p:nvPicPr>
        <p:blipFill>
          <a:blip r:embed="rId3" cstate="email"/>
          <a:stretch>
            <a:fillRect/>
          </a:stretch>
        </p:blipFill>
        <p:spPr>
          <a:xfrm>
            <a:off x="663575" y="304800"/>
            <a:ext cx="7794910" cy="601979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wipe dir="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4"/>
          <p:cNvSpPr>
            <a:spLocks noChangeArrowheads="1"/>
          </p:cNvSpPr>
          <p:nvPr/>
        </p:nvSpPr>
        <p:spPr bwMode="auto">
          <a:xfrm>
            <a:off x="533400" y="1143000"/>
            <a:ext cx="8001000" cy="4359275"/>
          </a:xfrm>
          <a:prstGeom prst="rect">
            <a:avLst/>
          </a:prstGeom>
          <a:noFill/>
          <a:ln w="9525">
            <a:noFill/>
            <a:miter lim="800000"/>
            <a:headEnd/>
            <a:tailEnd/>
          </a:ln>
        </p:spPr>
        <p:txBody>
          <a:bodyPr anchor="ctr">
            <a:spAutoFit/>
          </a:bodyPr>
          <a:lstStyle/>
          <a:p>
            <a:pPr eaLnBrk="0" hangingPunct="0"/>
            <a:r>
              <a:rPr lang="en-US" sz="2000" b="1" dirty="0"/>
              <a:t>More Brain Stuff . .  </a:t>
            </a:r>
          </a:p>
          <a:p>
            <a:pPr eaLnBrk="0" hangingPunct="0"/>
            <a:r>
              <a:rPr lang="en-US" sz="2000" b="1" dirty="0"/>
              <a:t>From Cambridge University ... </a:t>
            </a:r>
            <a:br>
              <a:rPr lang="en-US" sz="2000" b="1" dirty="0"/>
            </a:br>
            <a:r>
              <a:rPr lang="en-US" sz="2000" b="1" dirty="0"/>
              <a:t/>
            </a:r>
            <a:br>
              <a:rPr lang="en-US" sz="2000" b="1" dirty="0"/>
            </a:br>
            <a:r>
              <a:rPr lang="en-US" sz="2000" b="1" dirty="0"/>
              <a:t>Olny srmat poelpe can raed tihs. </a:t>
            </a:r>
            <a:br>
              <a:rPr lang="en-US" sz="2000" b="1" dirty="0"/>
            </a:br>
            <a:r>
              <a:rPr lang="en-US" sz="2000" b="1" dirty="0"/>
              <a:t>I cdnuolt blveiee taht I cluod aulaclty  uesdnatnrd waht I was rdanieg.. The phaonmneal pweor of the hmuan mnid, aoccdrnig  to a rscheearch at Cmabrigde Uinervtisy, it deosn't mttaer in waht oredr the ltteers in a wrod are, the olny iprmoatnt tihng is taht the frist and lsat ltteer be in the rghit pclae. The rset can be a taotl mses and you can sitll raed it wouthit a porbelm.   Tihs is bcuseae the huamn mnid deos not raed ervey lteter by istlef, but the wrod as a wlohe. Amzanig huh? yaeh and I awlyas tghuhot slpeling was ipmorantt! if you can raed tihs psas it on!!</a:t>
            </a:r>
            <a:endParaRPr lang="en-US" sz="2000" dirty="0"/>
          </a:p>
        </p:txBody>
      </p:sp>
      <p:pic>
        <p:nvPicPr>
          <p:cNvPr id="16387" name="Picture 6" descr="brain scrubbing"/>
          <p:cNvPicPr>
            <a:picLocks noChangeAspect="1" noChangeArrowheads="1"/>
          </p:cNvPicPr>
          <p:nvPr/>
        </p:nvPicPr>
        <p:blipFill>
          <a:blip r:embed="rId3" cstate="print"/>
          <a:srcRect/>
          <a:stretch>
            <a:fillRect/>
          </a:stretch>
        </p:blipFill>
        <p:spPr bwMode="auto">
          <a:xfrm>
            <a:off x="5257800" y="990600"/>
            <a:ext cx="2752725" cy="1028700"/>
          </a:xfrm>
          <a:prstGeom prst="rect">
            <a:avLst/>
          </a:prstGeom>
          <a:noFill/>
          <a:ln w="9525">
            <a:noFill/>
            <a:miter lim="800000"/>
            <a:headEnd/>
            <a:tailEnd/>
          </a:ln>
        </p:spPr>
      </p:pic>
    </p:spTree>
  </p:cSld>
  <p:clrMapOvr>
    <a:masterClrMapping/>
  </p:clrMapOvr>
  <p:transition>
    <p:wipe dir="r"/>
  </p:transition>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1143000"/>
          </a:xfrm>
        </p:spPr>
        <p:txBody>
          <a:bodyPr>
            <a:normAutofit fontScale="90000"/>
          </a:bodyPr>
          <a:lstStyle/>
          <a:p>
            <a:r>
              <a:rPr lang="en-US" dirty="0" smtClean="0"/>
              <a:t>Construction Documents</a:t>
            </a:r>
            <a:endParaRPr lang="en-US" dirty="0"/>
          </a:p>
        </p:txBody>
      </p:sp>
      <p:sp>
        <p:nvSpPr>
          <p:cNvPr id="3" name="Content Placeholder 2"/>
          <p:cNvSpPr>
            <a:spLocks noGrp="1"/>
          </p:cNvSpPr>
          <p:nvPr>
            <p:ph idx="1"/>
          </p:nvPr>
        </p:nvSpPr>
        <p:spPr>
          <a:xfrm>
            <a:off x="457200" y="884237"/>
            <a:ext cx="8229600" cy="4449763"/>
          </a:xfrm>
        </p:spPr>
        <p:txBody>
          <a:bodyPr/>
          <a:lstStyle/>
          <a:p>
            <a:r>
              <a:rPr lang="en-US" dirty="0" smtClean="0"/>
              <a:t>Specifications</a:t>
            </a:r>
          </a:p>
          <a:p>
            <a:pPr lvl="1"/>
            <a:r>
              <a:rPr lang="en-US" dirty="0" smtClean="0"/>
              <a:t>“Job/Project” specific</a:t>
            </a:r>
            <a:endParaRPr lang="en-US" dirty="0"/>
          </a:p>
        </p:txBody>
      </p:sp>
      <p:pic>
        <p:nvPicPr>
          <p:cNvPr id="16385" name="Picture 1" descr="P:\Presentations\PRESENTATIONS 2012\01-2012_RCI Winter Workshop\Supporting Documentation\EPDM Spec_Page_1.jpg"/>
          <p:cNvPicPr>
            <a:picLocks noChangeAspect="1" noChangeArrowheads="1"/>
          </p:cNvPicPr>
          <p:nvPr/>
        </p:nvPicPr>
        <p:blipFill>
          <a:blip r:embed="rId3" cstate="email"/>
          <a:srcRect/>
          <a:stretch>
            <a:fillRect/>
          </a:stretch>
        </p:blipFill>
        <p:spPr bwMode="auto">
          <a:xfrm>
            <a:off x="1219200" y="2209800"/>
            <a:ext cx="3276600" cy="4240306"/>
          </a:xfrm>
          <a:prstGeom prst="rect">
            <a:avLst/>
          </a:prstGeom>
          <a:noFill/>
        </p:spPr>
      </p:pic>
      <p:pic>
        <p:nvPicPr>
          <p:cNvPr id="5" name="Picture 1" descr="P:\Presentations\PRESENTATIONS 2012\01-2012_RCI Winter Workshop\Supporting Documentation\EPDM Spec_Page_1.jpg"/>
          <p:cNvPicPr>
            <a:picLocks noChangeAspect="1" noChangeArrowheads="1"/>
          </p:cNvPicPr>
          <p:nvPr/>
        </p:nvPicPr>
        <p:blipFill>
          <a:blip r:embed="rId4" cstate="email"/>
          <a:stretch>
            <a:fillRect/>
          </a:stretch>
        </p:blipFill>
        <p:spPr bwMode="auto">
          <a:xfrm>
            <a:off x="4800600" y="2209800"/>
            <a:ext cx="3276600" cy="4240305"/>
          </a:xfrm>
          <a:prstGeom prst="rect">
            <a:avLst/>
          </a:prstGeom>
          <a:noFill/>
        </p:spPr>
      </p:pic>
    </p:spTree>
  </p:cSld>
  <p:clrMapOvr>
    <a:masterClrMapping/>
  </p:clrMapOvr>
  <p:transition>
    <p:wipe dir="r"/>
  </p:transition>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DSC_0024"/>
          <p:cNvPicPr>
            <a:picLocks noGrp="1" noChangeAspect="1" noChangeArrowheads="1"/>
          </p:cNvPicPr>
          <p:nvPr>
            <p:ph idx="1"/>
          </p:nvPr>
        </p:nvPicPr>
        <p:blipFill>
          <a:blip r:embed="rId3" cstate="email"/>
          <a:srcRect/>
          <a:stretch>
            <a:fillRect/>
          </a:stretch>
        </p:blipFill>
        <p:spPr bwMode="auto">
          <a:xfrm>
            <a:off x="304801" y="381000"/>
            <a:ext cx="8579630" cy="568932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Rectangle 2"/>
          <p:cNvSpPr/>
          <p:nvPr/>
        </p:nvSpPr>
        <p:spPr>
          <a:xfrm>
            <a:off x="228600" y="6172200"/>
            <a:ext cx="8534400" cy="646331"/>
          </a:xfrm>
          <a:prstGeom prst="rect">
            <a:avLst/>
          </a:prstGeom>
        </p:spPr>
        <p:txBody>
          <a:bodyPr wrap="square">
            <a:spAutoFit/>
          </a:bodyPr>
          <a:lstStyle/>
          <a:p>
            <a:pPr algn="ctr"/>
            <a:r>
              <a:rPr lang="en-US" b="1" dirty="0" smtClean="0"/>
              <a:t>Wind damage occurred to roof system along approximately 25% of the western side of the roof.</a:t>
            </a:r>
            <a:endParaRPr lang="en-US" dirty="0"/>
          </a:p>
        </p:txBody>
      </p:sp>
    </p:spTree>
  </p:cSld>
  <p:clrMapOvr>
    <a:masterClrMapping/>
  </p:clrMapOvr>
  <p:transition>
    <p:wipe dir="r"/>
  </p:transition>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0" name="Picture 2" descr="DSC_0025"/>
          <p:cNvPicPr>
            <a:picLocks noGrp="1" noChangeAspect="1" noChangeArrowheads="1"/>
          </p:cNvPicPr>
          <p:nvPr>
            <p:ph idx="1"/>
          </p:nvPr>
        </p:nvPicPr>
        <p:blipFill>
          <a:blip r:embed="rId3" cstate="email"/>
          <a:srcRect/>
          <a:stretch>
            <a:fillRect/>
          </a:stretch>
        </p:blipFill>
        <p:spPr bwMode="auto">
          <a:xfrm>
            <a:off x="304800" y="228600"/>
            <a:ext cx="8576974" cy="56875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Rectangle 2"/>
          <p:cNvSpPr/>
          <p:nvPr/>
        </p:nvSpPr>
        <p:spPr>
          <a:xfrm>
            <a:off x="228600" y="5943600"/>
            <a:ext cx="8534400" cy="923330"/>
          </a:xfrm>
          <a:prstGeom prst="rect">
            <a:avLst/>
          </a:prstGeom>
        </p:spPr>
        <p:txBody>
          <a:bodyPr wrap="square">
            <a:spAutoFit/>
          </a:bodyPr>
          <a:lstStyle/>
          <a:p>
            <a:pPr algn="ctr"/>
            <a:r>
              <a:rPr lang="en-US" b="1" dirty="0" smtClean="0"/>
              <a:t>Wind damage to roof system along approximately 25% of the western side of the roof, included roof edge dismantling, insulation and membrane debonding.</a:t>
            </a:r>
            <a:endParaRPr lang="en-US" dirty="0"/>
          </a:p>
        </p:txBody>
      </p:sp>
    </p:spTree>
  </p:cSld>
  <p:clrMapOvr>
    <a:masterClrMapping/>
  </p:clrMapOvr>
  <p:transition>
    <p:wipe dir="r"/>
  </p:transition>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DSC_0033"/>
          <p:cNvPicPr>
            <a:picLocks noGrp="1" noChangeAspect="1" noChangeArrowheads="1"/>
          </p:cNvPicPr>
          <p:nvPr>
            <p:ph idx="1"/>
          </p:nvPr>
        </p:nvPicPr>
        <p:blipFill>
          <a:blip r:embed="rId3" cstate="email"/>
          <a:srcRect/>
          <a:stretch>
            <a:fillRect/>
          </a:stretch>
        </p:blipFill>
        <p:spPr bwMode="auto">
          <a:xfrm>
            <a:off x="228600" y="152400"/>
            <a:ext cx="8576974" cy="56875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Rectangle 3"/>
          <p:cNvSpPr/>
          <p:nvPr/>
        </p:nvSpPr>
        <p:spPr>
          <a:xfrm>
            <a:off x="228600" y="5867400"/>
            <a:ext cx="8534400" cy="923330"/>
          </a:xfrm>
          <a:prstGeom prst="rect">
            <a:avLst/>
          </a:prstGeom>
        </p:spPr>
        <p:txBody>
          <a:bodyPr wrap="square">
            <a:spAutoFit/>
          </a:bodyPr>
          <a:lstStyle/>
          <a:p>
            <a:pPr algn="ctr"/>
            <a:r>
              <a:rPr lang="en-US" b="1" dirty="0" smtClean="0"/>
              <a:t>Wind damage to roof membrane and insulation; note how the insulation was pulled off the roof deck sheathing boards, which are mechanically attached to the steel roof deck.</a:t>
            </a:r>
            <a:endParaRPr lang="en-US" dirty="0"/>
          </a:p>
        </p:txBody>
      </p:sp>
    </p:spTree>
  </p:cSld>
  <p:clrMapOvr>
    <a:masterClrMapping/>
  </p:clrMapOvr>
  <p:transition>
    <p:wipe dir="r"/>
  </p:transition>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0" name="Picture 2" descr="DSC_0055"/>
          <p:cNvPicPr>
            <a:picLocks noGrp="1" noChangeAspect="1" noChangeArrowheads="1"/>
          </p:cNvPicPr>
          <p:nvPr>
            <p:ph idx="1"/>
          </p:nvPr>
        </p:nvPicPr>
        <p:blipFill>
          <a:blip r:embed="rId3" cstate="email"/>
          <a:srcRect/>
          <a:stretch>
            <a:fillRect/>
          </a:stretch>
        </p:blipFill>
        <p:spPr bwMode="auto">
          <a:xfrm>
            <a:off x="228600" y="304800"/>
            <a:ext cx="4826271" cy="3200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Rectangle 5"/>
          <p:cNvSpPr/>
          <p:nvPr/>
        </p:nvSpPr>
        <p:spPr>
          <a:xfrm>
            <a:off x="228600" y="3733800"/>
            <a:ext cx="3657600" cy="1200329"/>
          </a:xfrm>
          <a:prstGeom prst="rect">
            <a:avLst/>
          </a:prstGeom>
        </p:spPr>
        <p:txBody>
          <a:bodyPr wrap="square">
            <a:spAutoFit/>
          </a:bodyPr>
          <a:lstStyle/>
          <a:p>
            <a:pPr algn="ctr"/>
            <a:r>
              <a:rPr lang="en-US" b="1" dirty="0" smtClean="0"/>
              <a:t>Roof edge sheet metal and plywood that was pulled off the roof edge construction.</a:t>
            </a:r>
            <a:endParaRPr lang="en-US" dirty="0"/>
          </a:p>
        </p:txBody>
      </p:sp>
      <p:pic>
        <p:nvPicPr>
          <p:cNvPr id="7" name="Picture 2" descr="DSC_0057"/>
          <p:cNvPicPr>
            <a:picLocks noChangeAspect="1" noChangeArrowheads="1"/>
          </p:cNvPicPr>
          <p:nvPr/>
        </p:nvPicPr>
        <p:blipFill>
          <a:blip r:embed="rId4" cstate="email"/>
          <a:srcRect/>
          <a:stretch>
            <a:fillRect/>
          </a:stretch>
        </p:blipFill>
        <p:spPr bwMode="auto">
          <a:xfrm>
            <a:off x="4114800" y="3352800"/>
            <a:ext cx="4858560" cy="322783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wipe dir="r"/>
  </p:transition>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98" name="Picture 2" descr="DSC_0018"/>
          <p:cNvPicPr>
            <a:picLocks noChangeAspect="1" noChangeArrowheads="1"/>
          </p:cNvPicPr>
          <p:nvPr/>
        </p:nvPicPr>
        <p:blipFill>
          <a:blip r:embed="rId3" cstate="email"/>
          <a:srcRect/>
          <a:stretch>
            <a:fillRect/>
          </a:stretch>
        </p:blipFill>
        <p:spPr bwMode="auto">
          <a:xfrm>
            <a:off x="257066" y="228600"/>
            <a:ext cx="8582134" cy="56875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123" name="Rectangle 3"/>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sp>
        <p:nvSpPr>
          <p:cNvPr id="5124" name="Rectangle 4"/>
          <p:cNvSpPr>
            <a:spLocks noChangeArrowheads="1"/>
          </p:cNvSpPr>
          <p:nvPr/>
        </p:nvSpPr>
        <p:spPr bwMode="auto">
          <a:xfrm>
            <a:off x="0" y="22860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8" name="Rectangle 7"/>
          <p:cNvSpPr/>
          <p:nvPr/>
        </p:nvSpPr>
        <p:spPr>
          <a:xfrm>
            <a:off x="228600" y="6019800"/>
            <a:ext cx="8534400" cy="646331"/>
          </a:xfrm>
          <a:prstGeom prst="rect">
            <a:avLst/>
          </a:prstGeom>
        </p:spPr>
        <p:txBody>
          <a:bodyPr wrap="square">
            <a:spAutoFit/>
          </a:bodyPr>
          <a:lstStyle/>
          <a:p>
            <a:pPr algn="ctr"/>
            <a:r>
              <a:rPr lang="en-US" b="1" dirty="0" smtClean="0"/>
              <a:t>Here you can see where the self-adhering vapor retarder was pulled off the sheathing board.</a:t>
            </a:r>
            <a:endParaRPr lang="en-US" dirty="0"/>
          </a:p>
        </p:txBody>
      </p:sp>
    </p:spTree>
  </p:cSld>
  <p:clrMapOvr>
    <a:masterClrMapping/>
  </p:clrMapOvr>
  <p:transition>
    <p:wipe dir="r"/>
  </p:transition>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00" name="Picture 4" descr="DSC_0015"/>
          <p:cNvPicPr>
            <a:picLocks noChangeAspect="1" noChangeArrowheads="1"/>
          </p:cNvPicPr>
          <p:nvPr/>
        </p:nvPicPr>
        <p:blipFill>
          <a:blip r:embed="rId3" cstate="email"/>
          <a:srcRect/>
          <a:stretch>
            <a:fillRect/>
          </a:stretch>
        </p:blipFill>
        <p:spPr bwMode="auto">
          <a:xfrm>
            <a:off x="228599" y="228600"/>
            <a:ext cx="4817268" cy="3200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099" name="Picture 3" descr="DSC_0017"/>
          <p:cNvPicPr>
            <a:picLocks noChangeAspect="1" noChangeArrowheads="1"/>
          </p:cNvPicPr>
          <p:nvPr/>
        </p:nvPicPr>
        <p:blipFill>
          <a:blip r:embed="rId4" cstate="email"/>
          <a:srcRect/>
          <a:stretch>
            <a:fillRect/>
          </a:stretch>
        </p:blipFill>
        <p:spPr bwMode="auto">
          <a:xfrm>
            <a:off x="3962400" y="3352800"/>
            <a:ext cx="4817269" cy="3200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101"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sp>
        <p:nvSpPr>
          <p:cNvPr id="4102" name="Rectangle 6"/>
          <p:cNvSpPr>
            <a:spLocks noChangeArrowheads="1"/>
          </p:cNvSpPr>
          <p:nvPr/>
        </p:nvSpPr>
        <p:spPr bwMode="auto">
          <a:xfrm>
            <a:off x="0" y="22860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4106" name="Rectangle 10"/>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sp>
        <p:nvSpPr>
          <p:cNvPr id="4107" name="Rectangle 11"/>
          <p:cNvSpPr>
            <a:spLocks noChangeArrowheads="1"/>
          </p:cNvSpPr>
          <p:nvPr/>
        </p:nvSpPr>
        <p:spPr bwMode="auto">
          <a:xfrm>
            <a:off x="0" y="22860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4" name="Rectangle 13"/>
          <p:cNvSpPr/>
          <p:nvPr/>
        </p:nvSpPr>
        <p:spPr>
          <a:xfrm>
            <a:off x="228600" y="4563070"/>
            <a:ext cx="3657600" cy="923330"/>
          </a:xfrm>
          <a:prstGeom prst="rect">
            <a:avLst/>
          </a:prstGeom>
        </p:spPr>
        <p:txBody>
          <a:bodyPr wrap="square">
            <a:spAutoFit/>
          </a:bodyPr>
          <a:lstStyle/>
          <a:p>
            <a:pPr algn="ctr"/>
            <a:r>
              <a:rPr lang="en-US" b="1" dirty="0" smtClean="0"/>
              <a:t>Roof membrane has been pulled off the insulation by high winds.</a:t>
            </a:r>
            <a:endParaRPr lang="en-US" dirty="0"/>
          </a:p>
        </p:txBody>
      </p:sp>
    </p:spTree>
  </p:cSld>
  <p:clrMapOvr>
    <a:masterClrMapping/>
  </p:clrMapOvr>
  <p:transition>
    <p:wipe dir="r"/>
  </p:transition>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3" name="Rectangle 3"/>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sp>
        <p:nvSpPr>
          <p:cNvPr id="5124" name="Rectangle 4"/>
          <p:cNvSpPr>
            <a:spLocks noChangeArrowheads="1"/>
          </p:cNvSpPr>
          <p:nvPr/>
        </p:nvSpPr>
        <p:spPr bwMode="auto">
          <a:xfrm>
            <a:off x="0" y="22860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217090" name="Picture 2" descr="DSC_0013"/>
          <p:cNvPicPr>
            <a:picLocks noChangeAspect="1" noChangeArrowheads="1"/>
          </p:cNvPicPr>
          <p:nvPr/>
        </p:nvPicPr>
        <p:blipFill>
          <a:blip r:embed="rId3" cstate="email"/>
          <a:srcRect/>
          <a:stretch>
            <a:fillRect/>
          </a:stretch>
        </p:blipFill>
        <p:spPr bwMode="auto">
          <a:xfrm>
            <a:off x="228600" y="304800"/>
            <a:ext cx="8565207" cy="56875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Rectangle 8"/>
          <p:cNvSpPr/>
          <p:nvPr/>
        </p:nvSpPr>
        <p:spPr>
          <a:xfrm>
            <a:off x="228600" y="6096000"/>
            <a:ext cx="8534400" cy="646331"/>
          </a:xfrm>
          <a:prstGeom prst="rect">
            <a:avLst/>
          </a:prstGeom>
        </p:spPr>
        <p:txBody>
          <a:bodyPr wrap="square">
            <a:spAutoFit/>
          </a:bodyPr>
          <a:lstStyle/>
          <a:p>
            <a:pPr algn="ctr"/>
            <a:r>
              <a:rPr lang="en-US" b="1" dirty="0" smtClean="0"/>
              <a:t>Note the voids between the two layers of insulation, which allow for air movement.</a:t>
            </a:r>
            <a:endParaRPr lang="en-US" dirty="0"/>
          </a:p>
        </p:txBody>
      </p:sp>
    </p:spTree>
  </p:cSld>
  <p:clrMapOvr>
    <a:masterClrMapping/>
  </p:clrMapOvr>
  <p:transition>
    <p:wipe dir="r"/>
  </p:transition>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101"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sp>
        <p:nvSpPr>
          <p:cNvPr id="4102" name="Rectangle 6"/>
          <p:cNvSpPr>
            <a:spLocks noChangeArrowheads="1"/>
          </p:cNvSpPr>
          <p:nvPr/>
        </p:nvSpPr>
        <p:spPr bwMode="auto">
          <a:xfrm>
            <a:off x="0" y="22860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4106" name="Rectangle 10"/>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sp>
        <p:nvSpPr>
          <p:cNvPr id="4107" name="Rectangle 11"/>
          <p:cNvSpPr>
            <a:spLocks noChangeArrowheads="1"/>
          </p:cNvSpPr>
          <p:nvPr/>
        </p:nvSpPr>
        <p:spPr bwMode="auto">
          <a:xfrm>
            <a:off x="0" y="22860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218114" name="Picture 2" descr="DSC_0010"/>
          <p:cNvPicPr>
            <a:picLocks noChangeAspect="1" noChangeArrowheads="1"/>
          </p:cNvPicPr>
          <p:nvPr/>
        </p:nvPicPr>
        <p:blipFill>
          <a:blip r:embed="rId3" cstate="email"/>
          <a:srcRect/>
          <a:stretch>
            <a:fillRect/>
          </a:stretch>
        </p:blipFill>
        <p:spPr bwMode="auto">
          <a:xfrm>
            <a:off x="211931" y="228600"/>
            <a:ext cx="4817269" cy="3200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18115" name="Picture 3" descr="DSC_0011"/>
          <p:cNvPicPr>
            <a:picLocks noChangeAspect="1" noChangeArrowheads="1"/>
          </p:cNvPicPr>
          <p:nvPr/>
        </p:nvPicPr>
        <p:blipFill>
          <a:blip r:embed="rId4" cstate="email"/>
          <a:srcRect/>
          <a:stretch>
            <a:fillRect/>
          </a:stretch>
        </p:blipFill>
        <p:spPr bwMode="auto">
          <a:xfrm>
            <a:off x="3962400" y="3352800"/>
            <a:ext cx="4817265" cy="3200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Rectangle 9"/>
          <p:cNvSpPr/>
          <p:nvPr/>
        </p:nvSpPr>
        <p:spPr>
          <a:xfrm>
            <a:off x="228600" y="3657600"/>
            <a:ext cx="3657600" cy="2031325"/>
          </a:xfrm>
          <a:prstGeom prst="rect">
            <a:avLst/>
          </a:prstGeom>
        </p:spPr>
        <p:txBody>
          <a:bodyPr wrap="square">
            <a:spAutoFit/>
          </a:bodyPr>
          <a:lstStyle/>
          <a:p>
            <a:pPr algn="ctr"/>
            <a:r>
              <a:rPr lang="en-US" b="1" dirty="0" smtClean="0"/>
              <a:t>The foam adhesive was inappropriately spaced. Note in the photo to the right, the lack of evidence that the adhesive bonded to the insulation board above.</a:t>
            </a:r>
            <a:endParaRPr lang="en-US" dirty="0"/>
          </a:p>
        </p:txBody>
      </p:sp>
    </p:spTree>
  </p:cSld>
  <p:clrMapOvr>
    <a:masterClrMapping/>
  </p:clrMapOvr>
  <p:transition>
    <p:wipe dir="r"/>
  </p:transition>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3" name="Rectangle 3"/>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sp>
        <p:nvSpPr>
          <p:cNvPr id="5124" name="Rectangle 4"/>
          <p:cNvSpPr>
            <a:spLocks noChangeArrowheads="1"/>
          </p:cNvSpPr>
          <p:nvPr/>
        </p:nvSpPr>
        <p:spPr bwMode="auto">
          <a:xfrm>
            <a:off x="0" y="22860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219138" name="Picture 2" descr="DSC_0012"/>
          <p:cNvPicPr>
            <a:picLocks noChangeAspect="1" noChangeArrowheads="1"/>
          </p:cNvPicPr>
          <p:nvPr/>
        </p:nvPicPr>
        <p:blipFill>
          <a:blip r:embed="rId3" cstate="email"/>
          <a:srcRect/>
          <a:stretch>
            <a:fillRect/>
          </a:stretch>
        </p:blipFill>
        <p:spPr bwMode="auto">
          <a:xfrm>
            <a:off x="257066" y="152400"/>
            <a:ext cx="8582134" cy="56875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Rectangle 5"/>
          <p:cNvSpPr/>
          <p:nvPr/>
        </p:nvSpPr>
        <p:spPr>
          <a:xfrm>
            <a:off x="228600" y="5867400"/>
            <a:ext cx="8534400" cy="923330"/>
          </a:xfrm>
          <a:prstGeom prst="rect">
            <a:avLst/>
          </a:prstGeom>
        </p:spPr>
        <p:txBody>
          <a:bodyPr wrap="square">
            <a:spAutoFit/>
          </a:bodyPr>
          <a:lstStyle/>
          <a:p>
            <a:pPr algn="ctr"/>
            <a:r>
              <a:rPr lang="en-US" b="1" dirty="0" smtClean="0"/>
              <a:t>Inappropriate foam adhesive application.  It appears the foam adhesive did not properly rise before setting of top layer of insulation.</a:t>
            </a:r>
            <a:endParaRPr lang="en-US" dirty="0"/>
          </a:p>
        </p:txBody>
      </p:sp>
    </p:spTree>
  </p:cSld>
  <p:clrMapOvr>
    <a:masterClrMapping/>
  </p:clrMapOvr>
  <p:transition>
    <p:wipe dir="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Photos of Performing Cool Roofs</a:t>
            </a:r>
            <a:endParaRPr lang="en-US" dirty="0"/>
          </a:p>
        </p:txBody>
      </p:sp>
      <p:sp>
        <p:nvSpPr>
          <p:cNvPr id="3" name="Content Placeholder 2"/>
          <p:cNvSpPr>
            <a:spLocks noGrp="1"/>
          </p:cNvSpPr>
          <p:nvPr>
            <p:ph idx="1"/>
          </p:nvPr>
        </p:nvSpPr>
        <p:spPr/>
        <p:txBody>
          <a:bodyPr/>
          <a:lstStyle/>
          <a:p>
            <a:r>
              <a:rPr lang="en-US" dirty="0" smtClean="0"/>
              <a:t>TPO</a:t>
            </a:r>
          </a:p>
          <a:p>
            <a:r>
              <a:rPr lang="en-US" dirty="0" smtClean="0"/>
              <a:t>Modified Bitumen</a:t>
            </a:r>
          </a:p>
          <a:p>
            <a:r>
              <a:rPr lang="en-US" dirty="0" smtClean="0"/>
              <a:t>Ballasted</a:t>
            </a:r>
          </a:p>
          <a:p>
            <a:r>
              <a:rPr lang="en-US" dirty="0" smtClean="0"/>
              <a:t>EPDM</a:t>
            </a:r>
            <a:endParaRPr lang="en-US" dirty="0"/>
          </a:p>
        </p:txBody>
      </p:sp>
    </p:spTree>
  </p:cSld>
  <p:clrMapOvr>
    <a:masterClrMapping/>
  </p:clrMapOvr>
  <p:transition>
    <p:wipe dir="r"/>
  </p:transition>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3" name="Rectangle 3"/>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sp>
        <p:nvSpPr>
          <p:cNvPr id="5124" name="Rectangle 4"/>
          <p:cNvSpPr>
            <a:spLocks noChangeArrowheads="1"/>
          </p:cNvSpPr>
          <p:nvPr/>
        </p:nvSpPr>
        <p:spPr bwMode="auto">
          <a:xfrm>
            <a:off x="0" y="22860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220162" name="Picture 2" descr="DSC_0079"/>
          <p:cNvPicPr>
            <a:picLocks noChangeAspect="1" noChangeArrowheads="1"/>
          </p:cNvPicPr>
          <p:nvPr/>
        </p:nvPicPr>
        <p:blipFill>
          <a:blip r:embed="rId3" cstate="email"/>
          <a:srcRect/>
          <a:stretch>
            <a:fillRect/>
          </a:stretch>
        </p:blipFill>
        <p:spPr bwMode="auto">
          <a:xfrm>
            <a:off x="228600" y="381000"/>
            <a:ext cx="8582134" cy="56875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Rectangle 5"/>
          <p:cNvSpPr/>
          <p:nvPr/>
        </p:nvSpPr>
        <p:spPr>
          <a:xfrm>
            <a:off x="228600" y="6172200"/>
            <a:ext cx="8534400" cy="646331"/>
          </a:xfrm>
          <a:prstGeom prst="rect">
            <a:avLst/>
          </a:prstGeom>
        </p:spPr>
        <p:txBody>
          <a:bodyPr wrap="square">
            <a:spAutoFit/>
          </a:bodyPr>
          <a:lstStyle/>
          <a:p>
            <a:pPr algn="ctr"/>
            <a:r>
              <a:rPr lang="en-US" b="1" dirty="0" smtClean="0"/>
              <a:t>Note how this foam insulation did not bond with the overlaying insulation board.</a:t>
            </a:r>
            <a:endParaRPr lang="en-US" dirty="0"/>
          </a:p>
        </p:txBody>
      </p:sp>
    </p:spTree>
  </p:cSld>
  <p:clrMapOvr>
    <a:masterClrMapping/>
  </p:clrMapOvr>
  <p:transition>
    <p:wipe dir="r"/>
  </p:transition>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3" name="Rectangle 3"/>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sp>
        <p:nvSpPr>
          <p:cNvPr id="5124" name="Rectangle 4"/>
          <p:cNvSpPr>
            <a:spLocks noChangeArrowheads="1"/>
          </p:cNvSpPr>
          <p:nvPr/>
        </p:nvSpPr>
        <p:spPr bwMode="auto">
          <a:xfrm>
            <a:off x="0" y="22860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 name="Rectangle 5"/>
          <p:cNvSpPr/>
          <p:nvPr/>
        </p:nvSpPr>
        <p:spPr>
          <a:xfrm>
            <a:off x="228600" y="6096000"/>
            <a:ext cx="8534400" cy="738664"/>
          </a:xfrm>
          <a:prstGeom prst="rect">
            <a:avLst/>
          </a:prstGeom>
        </p:spPr>
        <p:txBody>
          <a:bodyPr wrap="square">
            <a:spAutoFit/>
          </a:bodyPr>
          <a:lstStyle/>
          <a:p>
            <a:pPr algn="ctr"/>
            <a:r>
              <a:rPr lang="en-US" sz="1400" b="1" dirty="0" smtClean="0"/>
              <a:t>Inappropriately bonded insulation boards, note that the foam adhesive in the center portion evidences that the boards were not bonded.  It does not appear that the insulation was rolled after installation to assure positive adhesion.</a:t>
            </a:r>
            <a:endParaRPr lang="en-US" sz="1400" dirty="0"/>
          </a:p>
        </p:txBody>
      </p:sp>
      <p:pic>
        <p:nvPicPr>
          <p:cNvPr id="223234" name="Picture 2" descr="DSC_0077"/>
          <p:cNvPicPr>
            <a:picLocks noChangeAspect="1" noChangeArrowheads="1"/>
          </p:cNvPicPr>
          <p:nvPr/>
        </p:nvPicPr>
        <p:blipFill>
          <a:blip r:embed="rId3" cstate="email"/>
          <a:srcRect/>
          <a:stretch>
            <a:fillRect/>
          </a:stretch>
        </p:blipFill>
        <p:spPr bwMode="auto">
          <a:xfrm>
            <a:off x="180866" y="381000"/>
            <a:ext cx="8582134" cy="56875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wipe dir="r"/>
  </p:transition>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3" name="Rectangle 3"/>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sp>
        <p:nvSpPr>
          <p:cNvPr id="5124" name="Rectangle 4"/>
          <p:cNvSpPr>
            <a:spLocks noChangeArrowheads="1"/>
          </p:cNvSpPr>
          <p:nvPr/>
        </p:nvSpPr>
        <p:spPr bwMode="auto">
          <a:xfrm>
            <a:off x="0" y="22860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 name="Rectangle 5"/>
          <p:cNvSpPr/>
          <p:nvPr/>
        </p:nvSpPr>
        <p:spPr>
          <a:xfrm>
            <a:off x="228600" y="6096000"/>
            <a:ext cx="8534400" cy="369332"/>
          </a:xfrm>
          <a:prstGeom prst="rect">
            <a:avLst/>
          </a:prstGeom>
        </p:spPr>
        <p:txBody>
          <a:bodyPr wrap="square">
            <a:spAutoFit/>
          </a:bodyPr>
          <a:lstStyle/>
          <a:p>
            <a:pPr algn="ctr"/>
            <a:r>
              <a:rPr lang="en-US" b="1" dirty="0" smtClean="0"/>
              <a:t>Observable gaps in DensDeck</a:t>
            </a:r>
            <a:r>
              <a:rPr lang="en-US" b="1" baseline="30000" dirty="0" smtClean="0"/>
              <a:t>®</a:t>
            </a:r>
            <a:r>
              <a:rPr lang="en-US" b="1" dirty="0" smtClean="0"/>
              <a:t> sheathing.</a:t>
            </a:r>
            <a:endParaRPr lang="en-US" dirty="0"/>
          </a:p>
        </p:txBody>
      </p:sp>
      <p:pic>
        <p:nvPicPr>
          <p:cNvPr id="224258" name="Picture 2" descr="DSC_0076"/>
          <p:cNvPicPr>
            <a:picLocks noChangeAspect="1" noChangeArrowheads="1"/>
          </p:cNvPicPr>
          <p:nvPr/>
        </p:nvPicPr>
        <p:blipFill>
          <a:blip r:embed="rId3" cstate="email"/>
          <a:srcRect/>
          <a:stretch>
            <a:fillRect/>
          </a:stretch>
        </p:blipFill>
        <p:spPr bwMode="auto">
          <a:xfrm>
            <a:off x="180866" y="332232"/>
            <a:ext cx="8582134" cy="56875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wipe dir="r"/>
  </p:transition>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3" name="Rectangle 3"/>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sp>
        <p:nvSpPr>
          <p:cNvPr id="5124" name="Rectangle 4"/>
          <p:cNvSpPr>
            <a:spLocks noChangeArrowheads="1"/>
          </p:cNvSpPr>
          <p:nvPr/>
        </p:nvSpPr>
        <p:spPr bwMode="auto">
          <a:xfrm>
            <a:off x="0" y="22860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 name="Rectangle 5"/>
          <p:cNvSpPr/>
          <p:nvPr/>
        </p:nvSpPr>
        <p:spPr>
          <a:xfrm>
            <a:off x="228600" y="6096000"/>
            <a:ext cx="8534400" cy="646331"/>
          </a:xfrm>
          <a:prstGeom prst="rect">
            <a:avLst/>
          </a:prstGeom>
        </p:spPr>
        <p:txBody>
          <a:bodyPr wrap="square">
            <a:spAutoFit/>
          </a:bodyPr>
          <a:lstStyle/>
          <a:p>
            <a:pPr algn="ctr"/>
            <a:r>
              <a:rPr lang="en-US" sz="1200" b="1" dirty="0" smtClean="0"/>
              <a:t>The tan roof membrane observed above was from the original roof installation and was not removed when the original roof was removed.  The reroof base flashing was place up below this vertical flange and the two membranes were not sealed, allowing for air movement.</a:t>
            </a:r>
            <a:endParaRPr lang="en-US" sz="1200" dirty="0"/>
          </a:p>
        </p:txBody>
      </p:sp>
      <p:pic>
        <p:nvPicPr>
          <p:cNvPr id="225282" name="Picture 2" descr="DSC_0067"/>
          <p:cNvPicPr>
            <a:picLocks noChangeAspect="1" noChangeArrowheads="1"/>
          </p:cNvPicPr>
          <p:nvPr/>
        </p:nvPicPr>
        <p:blipFill>
          <a:blip r:embed="rId3" cstate="email"/>
          <a:srcRect/>
          <a:stretch>
            <a:fillRect/>
          </a:stretch>
        </p:blipFill>
        <p:spPr bwMode="auto">
          <a:xfrm>
            <a:off x="228600" y="332232"/>
            <a:ext cx="8582135" cy="56875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wipe dir="r"/>
  </p:transition>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Content Placeholder 3" descr="2010-091 Abbott AP39 RRR Issued for Bid_Page_1.jpg"/>
          <p:cNvPicPr>
            <a:picLocks noGrp="1" noChangeAspect="1"/>
          </p:cNvPicPr>
          <p:nvPr>
            <p:ph idx="1"/>
          </p:nvPr>
        </p:nvPicPr>
        <p:blipFill>
          <a:blip r:embed="rId3" cstate="print"/>
          <a:srcRect l="2982" r="12814"/>
          <a:stretch>
            <a:fillRect/>
          </a:stretch>
        </p:blipFill>
        <p:spPr>
          <a:xfrm>
            <a:off x="304800" y="152400"/>
            <a:ext cx="8527963" cy="6553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wipe dir="r"/>
  </p:transition>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101"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sp>
        <p:nvSpPr>
          <p:cNvPr id="4102" name="Rectangle 6"/>
          <p:cNvSpPr>
            <a:spLocks noChangeArrowheads="1"/>
          </p:cNvSpPr>
          <p:nvPr/>
        </p:nvSpPr>
        <p:spPr bwMode="auto">
          <a:xfrm>
            <a:off x="0" y="22860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4106" name="Rectangle 10"/>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sp>
        <p:nvSpPr>
          <p:cNvPr id="4107" name="Rectangle 11"/>
          <p:cNvSpPr>
            <a:spLocks noChangeArrowheads="1"/>
          </p:cNvSpPr>
          <p:nvPr/>
        </p:nvSpPr>
        <p:spPr bwMode="auto">
          <a:xfrm>
            <a:off x="0" y="22860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4" name="Rectangle 13"/>
          <p:cNvSpPr/>
          <p:nvPr/>
        </p:nvSpPr>
        <p:spPr>
          <a:xfrm>
            <a:off x="228600" y="3886200"/>
            <a:ext cx="3657600" cy="1754326"/>
          </a:xfrm>
          <a:prstGeom prst="rect">
            <a:avLst/>
          </a:prstGeom>
        </p:spPr>
        <p:txBody>
          <a:bodyPr wrap="square">
            <a:spAutoFit/>
          </a:bodyPr>
          <a:lstStyle/>
          <a:p>
            <a:pPr algn="ctr"/>
            <a:r>
              <a:rPr lang="en-US" b="1" dirty="0" smtClean="0"/>
              <a:t>The self-adhering air barrier at the roof edge perimeter is placed and then rolled to assure full positive contact and adhesion.</a:t>
            </a:r>
            <a:endParaRPr lang="en-US" dirty="0"/>
          </a:p>
        </p:txBody>
      </p:sp>
      <p:pic>
        <p:nvPicPr>
          <p:cNvPr id="226306" name="Picture 2" descr="DSC_0170"/>
          <p:cNvPicPr>
            <a:picLocks noChangeAspect="1" noChangeArrowheads="1"/>
          </p:cNvPicPr>
          <p:nvPr/>
        </p:nvPicPr>
        <p:blipFill>
          <a:blip r:embed="rId3" cstate="email"/>
          <a:srcRect/>
          <a:stretch>
            <a:fillRect/>
          </a:stretch>
        </p:blipFill>
        <p:spPr bwMode="auto">
          <a:xfrm>
            <a:off x="228600" y="228600"/>
            <a:ext cx="4842490" cy="3200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26307" name="Picture 3" descr="DSC_0171"/>
          <p:cNvPicPr>
            <a:picLocks noChangeAspect="1" noChangeArrowheads="1"/>
          </p:cNvPicPr>
          <p:nvPr/>
        </p:nvPicPr>
        <p:blipFill>
          <a:blip r:embed="rId4" cstate="email"/>
          <a:srcRect/>
          <a:stretch>
            <a:fillRect/>
          </a:stretch>
        </p:blipFill>
        <p:spPr bwMode="auto">
          <a:xfrm>
            <a:off x="4072910" y="3505200"/>
            <a:ext cx="4842490" cy="3200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wipe dir="r"/>
  </p:transition>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3" name="Rectangle 3"/>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sp>
        <p:nvSpPr>
          <p:cNvPr id="5124" name="Rectangle 4"/>
          <p:cNvSpPr>
            <a:spLocks noChangeArrowheads="1"/>
          </p:cNvSpPr>
          <p:nvPr/>
        </p:nvSpPr>
        <p:spPr bwMode="auto">
          <a:xfrm>
            <a:off x="0" y="22860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 name="Rectangle 5"/>
          <p:cNvSpPr/>
          <p:nvPr/>
        </p:nvSpPr>
        <p:spPr>
          <a:xfrm>
            <a:off x="228600" y="6096000"/>
            <a:ext cx="8534400" cy="584775"/>
          </a:xfrm>
          <a:prstGeom prst="rect">
            <a:avLst/>
          </a:prstGeom>
        </p:spPr>
        <p:txBody>
          <a:bodyPr wrap="square">
            <a:spAutoFit/>
          </a:bodyPr>
          <a:lstStyle/>
          <a:p>
            <a:pPr algn="ctr"/>
            <a:r>
              <a:rPr lang="en-US" sz="1600" b="1" dirty="0" smtClean="0"/>
              <a:t>Installation of the prefabricated roof curb alongside the plywood on the interior side of the metal stud wall.</a:t>
            </a:r>
            <a:endParaRPr lang="en-US" sz="1600" dirty="0"/>
          </a:p>
        </p:txBody>
      </p:sp>
      <p:pic>
        <p:nvPicPr>
          <p:cNvPr id="227330" name="Picture 2" descr="DSC_0186"/>
          <p:cNvPicPr>
            <a:picLocks noChangeAspect="1" noChangeArrowheads="1"/>
          </p:cNvPicPr>
          <p:nvPr/>
        </p:nvPicPr>
        <p:blipFill>
          <a:blip r:embed="rId3" cstate="email"/>
          <a:srcRect/>
          <a:stretch>
            <a:fillRect/>
          </a:stretch>
        </p:blipFill>
        <p:spPr bwMode="auto">
          <a:xfrm>
            <a:off x="254244" y="304800"/>
            <a:ext cx="8584956" cy="56875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wipe dir="r"/>
  </p:transition>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101"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sp>
        <p:nvSpPr>
          <p:cNvPr id="4102" name="Rectangle 6"/>
          <p:cNvSpPr>
            <a:spLocks noChangeArrowheads="1"/>
          </p:cNvSpPr>
          <p:nvPr/>
        </p:nvSpPr>
        <p:spPr bwMode="auto">
          <a:xfrm>
            <a:off x="0" y="22860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4106" name="Rectangle 10"/>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sp>
        <p:nvSpPr>
          <p:cNvPr id="4107" name="Rectangle 11"/>
          <p:cNvSpPr>
            <a:spLocks noChangeArrowheads="1"/>
          </p:cNvSpPr>
          <p:nvPr/>
        </p:nvSpPr>
        <p:spPr bwMode="auto">
          <a:xfrm>
            <a:off x="0" y="22860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4" name="Rectangle 13"/>
          <p:cNvSpPr/>
          <p:nvPr/>
        </p:nvSpPr>
        <p:spPr>
          <a:xfrm>
            <a:off x="228600" y="3886200"/>
            <a:ext cx="3657600" cy="1200329"/>
          </a:xfrm>
          <a:prstGeom prst="rect">
            <a:avLst/>
          </a:prstGeom>
        </p:spPr>
        <p:txBody>
          <a:bodyPr wrap="square">
            <a:spAutoFit/>
          </a:bodyPr>
          <a:lstStyle/>
          <a:p>
            <a:pPr algn="ctr"/>
            <a:r>
              <a:rPr lang="en-US" b="1" dirty="0" smtClean="0"/>
              <a:t>The nail base insulation is installed and screw fastened to the steel roof deck.</a:t>
            </a:r>
            <a:endParaRPr lang="en-US" dirty="0"/>
          </a:p>
        </p:txBody>
      </p:sp>
      <p:pic>
        <p:nvPicPr>
          <p:cNvPr id="228354" name="Picture 2" descr="DSC_0179"/>
          <p:cNvPicPr>
            <a:picLocks noChangeAspect="1" noChangeArrowheads="1"/>
          </p:cNvPicPr>
          <p:nvPr/>
        </p:nvPicPr>
        <p:blipFill>
          <a:blip r:embed="rId3" cstate="email"/>
          <a:srcRect/>
          <a:stretch>
            <a:fillRect/>
          </a:stretch>
        </p:blipFill>
        <p:spPr bwMode="auto">
          <a:xfrm>
            <a:off x="228600" y="228600"/>
            <a:ext cx="4842489" cy="3200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28355" name="Picture 3" descr="DSC_0184"/>
          <p:cNvPicPr>
            <a:picLocks noChangeAspect="1" noChangeArrowheads="1"/>
          </p:cNvPicPr>
          <p:nvPr/>
        </p:nvPicPr>
        <p:blipFill>
          <a:blip r:embed="rId4" cstate="email"/>
          <a:srcRect/>
          <a:stretch>
            <a:fillRect/>
          </a:stretch>
        </p:blipFill>
        <p:spPr bwMode="auto">
          <a:xfrm>
            <a:off x="4114800" y="3505200"/>
            <a:ext cx="4831160" cy="3200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wipe dir="r"/>
  </p:transition>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3" name="Rectangle 3"/>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sp>
        <p:nvSpPr>
          <p:cNvPr id="5124" name="Rectangle 4"/>
          <p:cNvSpPr>
            <a:spLocks noChangeArrowheads="1"/>
          </p:cNvSpPr>
          <p:nvPr/>
        </p:nvSpPr>
        <p:spPr bwMode="auto">
          <a:xfrm>
            <a:off x="0" y="22860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 name="Rectangle 5"/>
          <p:cNvSpPr/>
          <p:nvPr/>
        </p:nvSpPr>
        <p:spPr>
          <a:xfrm>
            <a:off x="228600" y="6096000"/>
            <a:ext cx="8534400" cy="584775"/>
          </a:xfrm>
          <a:prstGeom prst="rect">
            <a:avLst/>
          </a:prstGeom>
        </p:spPr>
        <p:txBody>
          <a:bodyPr wrap="square">
            <a:spAutoFit/>
          </a:bodyPr>
          <a:lstStyle/>
          <a:p>
            <a:pPr algn="ctr"/>
            <a:r>
              <a:rPr lang="en-US" sz="1600" b="1" dirty="0" smtClean="0"/>
              <a:t>The nail base in the corners is anchored with screw fasteners at 32 per 4’-0” x 8’-0” board into the steel roof deck.</a:t>
            </a:r>
            <a:endParaRPr lang="en-US" sz="1600" dirty="0"/>
          </a:p>
        </p:txBody>
      </p:sp>
      <p:pic>
        <p:nvPicPr>
          <p:cNvPr id="229378" name="Picture 2" descr="DSC_0185"/>
          <p:cNvPicPr>
            <a:picLocks noChangeAspect="1" noChangeArrowheads="1"/>
          </p:cNvPicPr>
          <p:nvPr/>
        </p:nvPicPr>
        <p:blipFill>
          <a:blip r:embed="rId3" cstate="email"/>
          <a:srcRect/>
          <a:stretch>
            <a:fillRect/>
          </a:stretch>
        </p:blipFill>
        <p:spPr bwMode="auto">
          <a:xfrm>
            <a:off x="228600" y="332232"/>
            <a:ext cx="8584956" cy="56875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wipe dir="r"/>
  </p:transition>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3" name="Rectangle 3"/>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sp>
        <p:nvSpPr>
          <p:cNvPr id="5124" name="Rectangle 4"/>
          <p:cNvSpPr>
            <a:spLocks noChangeArrowheads="1"/>
          </p:cNvSpPr>
          <p:nvPr/>
        </p:nvSpPr>
        <p:spPr bwMode="auto">
          <a:xfrm>
            <a:off x="0" y="22860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 name="Rectangle 5"/>
          <p:cNvSpPr/>
          <p:nvPr/>
        </p:nvSpPr>
        <p:spPr>
          <a:xfrm>
            <a:off x="0" y="5867400"/>
            <a:ext cx="9144000" cy="954107"/>
          </a:xfrm>
          <a:prstGeom prst="rect">
            <a:avLst/>
          </a:prstGeom>
        </p:spPr>
        <p:txBody>
          <a:bodyPr wrap="square">
            <a:spAutoFit/>
          </a:bodyPr>
          <a:lstStyle/>
          <a:p>
            <a:pPr algn="ctr"/>
            <a:r>
              <a:rPr lang="en-US" sz="1400" b="1" dirty="0" smtClean="0"/>
              <a:t>The prefabricated roof curb is being anchored to the existing structure at 12” O.C. vertically through the flange into a steel angle (see vertical arrows), 12’ O.C. through the 2x at the top of the curb into the plywood and metal stud cap beyond, and in the center through a linear stiffening rib. </a:t>
            </a:r>
            <a:endParaRPr lang="en-US" sz="1400" dirty="0"/>
          </a:p>
        </p:txBody>
      </p:sp>
      <p:grpSp>
        <p:nvGrpSpPr>
          <p:cNvPr id="18" name="Group 17"/>
          <p:cNvGrpSpPr/>
          <p:nvPr/>
        </p:nvGrpSpPr>
        <p:grpSpPr>
          <a:xfrm>
            <a:off x="80963" y="76200"/>
            <a:ext cx="8758237" cy="5715000"/>
            <a:chOff x="-71437" y="0"/>
            <a:chExt cx="4902200" cy="3200400"/>
          </a:xfrm>
        </p:grpSpPr>
        <p:pic>
          <p:nvPicPr>
            <p:cNvPr id="231427" name="Picture 3" descr="DSC_0181"/>
            <p:cNvPicPr>
              <a:picLocks noChangeAspect="1" noChangeArrowheads="1"/>
            </p:cNvPicPr>
            <p:nvPr/>
          </p:nvPicPr>
          <p:blipFill>
            <a:blip r:embed="rId3" cstate="email"/>
            <a:srcRect/>
            <a:stretch>
              <a:fillRect/>
            </a:stretch>
          </p:blipFill>
          <p:spPr bwMode="auto">
            <a:xfrm>
              <a:off x="0" y="0"/>
              <a:ext cx="4830763" cy="3200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231428" name="Group 4"/>
            <p:cNvGrpSpPr>
              <a:grpSpLocks/>
            </p:cNvGrpSpPr>
            <p:nvPr/>
          </p:nvGrpSpPr>
          <p:grpSpPr bwMode="auto">
            <a:xfrm>
              <a:off x="-71437" y="533400"/>
              <a:ext cx="3881437" cy="2665413"/>
              <a:chOff x="2188" y="9568"/>
              <a:chExt cx="6113" cy="4197"/>
            </a:xfrm>
          </p:grpSpPr>
          <p:sp>
            <p:nvSpPr>
              <p:cNvPr id="231429" name="AutoShape 5"/>
              <p:cNvSpPr>
                <a:spLocks noChangeArrowheads="1"/>
              </p:cNvSpPr>
              <p:nvPr/>
            </p:nvSpPr>
            <p:spPr bwMode="auto">
              <a:xfrm>
                <a:off x="5580" y="12596"/>
                <a:ext cx="358" cy="721"/>
              </a:xfrm>
              <a:prstGeom prst="upArrow">
                <a:avLst>
                  <a:gd name="adj1" fmla="val 50000"/>
                  <a:gd name="adj2" fmla="val 50349"/>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31430" name="AutoShape 6"/>
              <p:cNvSpPr>
                <a:spLocks noChangeArrowheads="1"/>
              </p:cNvSpPr>
              <p:nvPr/>
            </p:nvSpPr>
            <p:spPr bwMode="auto">
              <a:xfrm>
                <a:off x="4100" y="11976"/>
                <a:ext cx="358" cy="721"/>
              </a:xfrm>
              <a:prstGeom prst="upArrow">
                <a:avLst>
                  <a:gd name="adj1" fmla="val 50000"/>
                  <a:gd name="adj2" fmla="val 50349"/>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31431" name="AutoShape 7"/>
              <p:cNvSpPr>
                <a:spLocks noChangeArrowheads="1"/>
              </p:cNvSpPr>
              <p:nvPr/>
            </p:nvSpPr>
            <p:spPr bwMode="auto">
              <a:xfrm>
                <a:off x="7160" y="12116"/>
                <a:ext cx="358" cy="721"/>
              </a:xfrm>
              <a:prstGeom prst="upArrow">
                <a:avLst>
                  <a:gd name="adj1" fmla="val 50000"/>
                  <a:gd name="adj2" fmla="val 50349"/>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31432" name="AutoShape 8"/>
              <p:cNvSpPr>
                <a:spLocks noChangeArrowheads="1"/>
              </p:cNvSpPr>
              <p:nvPr/>
            </p:nvSpPr>
            <p:spPr bwMode="auto">
              <a:xfrm rot="-1823784">
                <a:off x="3070" y="10476"/>
                <a:ext cx="358" cy="721"/>
              </a:xfrm>
              <a:prstGeom prst="upArrow">
                <a:avLst>
                  <a:gd name="adj1" fmla="val 50000"/>
                  <a:gd name="adj2" fmla="val 50349"/>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31433" name="AutoShape 9"/>
              <p:cNvSpPr>
                <a:spLocks noChangeArrowheads="1"/>
              </p:cNvSpPr>
              <p:nvPr/>
            </p:nvSpPr>
            <p:spPr bwMode="auto">
              <a:xfrm rot="2748777">
                <a:off x="5410" y="10146"/>
                <a:ext cx="358" cy="721"/>
              </a:xfrm>
              <a:prstGeom prst="upArrow">
                <a:avLst>
                  <a:gd name="adj1" fmla="val 50000"/>
                  <a:gd name="adj2" fmla="val 50349"/>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31434" name="AutoShape 10"/>
              <p:cNvSpPr>
                <a:spLocks noChangeArrowheads="1"/>
              </p:cNvSpPr>
              <p:nvPr/>
            </p:nvSpPr>
            <p:spPr bwMode="auto">
              <a:xfrm>
                <a:off x="3120" y="11485"/>
                <a:ext cx="358" cy="721"/>
              </a:xfrm>
              <a:prstGeom prst="upArrow">
                <a:avLst>
                  <a:gd name="adj1" fmla="val 50000"/>
                  <a:gd name="adj2" fmla="val 50349"/>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31435" name="AutoShape 11"/>
              <p:cNvSpPr>
                <a:spLocks noChangeArrowheads="1"/>
              </p:cNvSpPr>
              <p:nvPr/>
            </p:nvSpPr>
            <p:spPr bwMode="auto">
              <a:xfrm rot="2748777">
                <a:off x="2370" y="9386"/>
                <a:ext cx="358" cy="721"/>
              </a:xfrm>
              <a:prstGeom prst="upArrow">
                <a:avLst>
                  <a:gd name="adj1" fmla="val 50000"/>
                  <a:gd name="adj2" fmla="val 50349"/>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31436" name="AutoShape 12"/>
              <p:cNvSpPr>
                <a:spLocks noChangeArrowheads="1"/>
              </p:cNvSpPr>
              <p:nvPr/>
            </p:nvSpPr>
            <p:spPr bwMode="auto">
              <a:xfrm rot="2748777">
                <a:off x="7762" y="10896"/>
                <a:ext cx="358" cy="721"/>
              </a:xfrm>
              <a:prstGeom prst="upArrow">
                <a:avLst>
                  <a:gd name="adj1" fmla="val 50000"/>
                  <a:gd name="adj2" fmla="val 50349"/>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31437" name="AutoShape 13"/>
              <p:cNvSpPr>
                <a:spLocks noChangeArrowheads="1"/>
              </p:cNvSpPr>
              <p:nvPr/>
            </p:nvSpPr>
            <p:spPr bwMode="auto">
              <a:xfrm rot="3612188">
                <a:off x="7172" y="13225"/>
                <a:ext cx="358" cy="721"/>
              </a:xfrm>
              <a:prstGeom prst="upArrow">
                <a:avLst>
                  <a:gd name="adj1" fmla="val 50000"/>
                  <a:gd name="adj2" fmla="val 50349"/>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dirty="0"/>
              </a:p>
            </p:txBody>
          </p:sp>
        </p:grpSp>
      </p:grpSp>
    </p:spTree>
  </p:cSld>
  <p:clrMapOvr>
    <a:masterClrMapping/>
  </p:clrMapOvr>
  <p:transition>
    <p:wipe dir="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838200"/>
          </a:xfrm>
        </p:spPr>
        <p:txBody>
          <a:bodyPr>
            <a:normAutofit/>
          </a:bodyPr>
          <a:lstStyle/>
          <a:p>
            <a:r>
              <a:rPr lang="en-US" sz="3200" dirty="0" smtClean="0"/>
              <a:t>Performing Cool Roofs</a:t>
            </a:r>
            <a:endParaRPr lang="en-US" sz="3200" dirty="0"/>
          </a:p>
        </p:txBody>
      </p:sp>
      <p:pic>
        <p:nvPicPr>
          <p:cNvPr id="5" name="Content Placeholder 4" descr="DSC_0025.JPG"/>
          <p:cNvPicPr>
            <a:picLocks noGrp="1" noChangeAspect="1"/>
          </p:cNvPicPr>
          <p:nvPr>
            <p:ph idx="1"/>
          </p:nvPr>
        </p:nvPicPr>
        <p:blipFill>
          <a:blip r:embed="rId3" cstate="email"/>
          <a:stretch>
            <a:fillRect/>
          </a:stretch>
        </p:blipFill>
        <p:spPr>
          <a:xfrm>
            <a:off x="496652" y="1143000"/>
            <a:ext cx="8190148" cy="543105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 Box 4"/>
          <p:cNvSpPr txBox="1">
            <a:spLocks noChangeArrowheads="1"/>
          </p:cNvSpPr>
          <p:nvPr/>
        </p:nvSpPr>
        <p:spPr bwMode="auto">
          <a:xfrm>
            <a:off x="6400800" y="5943600"/>
            <a:ext cx="2057400" cy="579438"/>
          </a:xfrm>
          <a:prstGeom prst="rect">
            <a:avLst/>
          </a:prstGeom>
          <a:noFill/>
          <a:ln w="9525">
            <a:noFill/>
            <a:miter lim="800000"/>
            <a:headEnd/>
            <a:tailEnd/>
          </a:ln>
        </p:spPr>
        <p:txBody>
          <a:bodyPr wrap="square">
            <a:spAutoFit/>
          </a:bodyPr>
          <a:lstStyle/>
          <a:p>
            <a:pPr algn="ctr">
              <a:spcBef>
                <a:spcPct val="50000"/>
              </a:spcBef>
            </a:pPr>
            <a:r>
              <a:rPr lang="en-US" sz="3200" b="1" dirty="0" smtClean="0">
                <a:solidFill>
                  <a:schemeClr val="tx2">
                    <a:lumMod val="75000"/>
                  </a:schemeClr>
                </a:solidFill>
                <a:latin typeface="Chicago" pitchFamily="34" charset="0"/>
              </a:rPr>
              <a:t>TPO</a:t>
            </a:r>
            <a:endParaRPr lang="en-US" sz="3200" b="1" dirty="0">
              <a:solidFill>
                <a:schemeClr val="tx2">
                  <a:lumMod val="75000"/>
                </a:schemeClr>
              </a:solidFill>
              <a:latin typeface="Chicago" pitchFamily="34" charset="0"/>
            </a:endParaRPr>
          </a:p>
        </p:txBody>
      </p:sp>
    </p:spTree>
  </p:cSld>
  <p:clrMapOvr>
    <a:masterClrMapping/>
  </p:clrMapOvr>
  <p:transition>
    <p:wipe dir="r"/>
  </p:transition>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3" name="Rectangle 3"/>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sp>
        <p:nvSpPr>
          <p:cNvPr id="5124" name="Rectangle 4"/>
          <p:cNvSpPr>
            <a:spLocks noChangeArrowheads="1"/>
          </p:cNvSpPr>
          <p:nvPr/>
        </p:nvSpPr>
        <p:spPr bwMode="auto">
          <a:xfrm>
            <a:off x="0" y="22860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 name="Rectangle 5"/>
          <p:cNvSpPr/>
          <p:nvPr/>
        </p:nvSpPr>
        <p:spPr>
          <a:xfrm>
            <a:off x="304800" y="5943600"/>
            <a:ext cx="8534400" cy="707886"/>
          </a:xfrm>
          <a:prstGeom prst="rect">
            <a:avLst/>
          </a:prstGeom>
        </p:spPr>
        <p:txBody>
          <a:bodyPr wrap="square">
            <a:spAutoFit/>
          </a:bodyPr>
          <a:lstStyle/>
          <a:p>
            <a:pPr algn="ctr"/>
            <a:r>
              <a:rPr lang="en-US" sz="2000" b="1" dirty="0" smtClean="0"/>
              <a:t>The arrows are locations where spray foam adhesive needs to be installed.</a:t>
            </a:r>
            <a:endParaRPr lang="en-US" sz="2000" dirty="0"/>
          </a:p>
        </p:txBody>
      </p:sp>
      <p:grpSp>
        <p:nvGrpSpPr>
          <p:cNvPr id="10" name="Group 9"/>
          <p:cNvGrpSpPr/>
          <p:nvPr/>
        </p:nvGrpSpPr>
        <p:grpSpPr>
          <a:xfrm>
            <a:off x="533400" y="228600"/>
            <a:ext cx="8001000" cy="5638800"/>
            <a:chOff x="-152400" y="-76200"/>
            <a:chExt cx="4830763" cy="3200400"/>
          </a:xfrm>
        </p:grpSpPr>
        <p:pic>
          <p:nvPicPr>
            <p:cNvPr id="232450" name="Picture 2" descr="DSC_0177"/>
            <p:cNvPicPr>
              <a:picLocks noChangeAspect="1" noChangeArrowheads="1"/>
            </p:cNvPicPr>
            <p:nvPr/>
          </p:nvPicPr>
          <p:blipFill>
            <a:blip r:embed="rId3" cstate="email"/>
            <a:srcRect/>
            <a:stretch>
              <a:fillRect/>
            </a:stretch>
          </p:blipFill>
          <p:spPr bwMode="auto">
            <a:xfrm>
              <a:off x="-152400" y="-76200"/>
              <a:ext cx="4830763" cy="3200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232451" name="Group 3"/>
            <p:cNvGrpSpPr>
              <a:grpSpLocks/>
            </p:cNvGrpSpPr>
            <p:nvPr/>
          </p:nvGrpSpPr>
          <p:grpSpPr bwMode="auto">
            <a:xfrm>
              <a:off x="2971800" y="1295400"/>
              <a:ext cx="1484313" cy="646113"/>
              <a:chOff x="7020" y="4561"/>
              <a:chExt cx="2338" cy="1016"/>
            </a:xfrm>
          </p:grpSpPr>
          <p:sp>
            <p:nvSpPr>
              <p:cNvPr id="232452" name="AutoShape 4"/>
              <p:cNvSpPr>
                <a:spLocks noChangeArrowheads="1"/>
              </p:cNvSpPr>
              <p:nvPr/>
            </p:nvSpPr>
            <p:spPr bwMode="auto">
              <a:xfrm>
                <a:off x="7020" y="4561"/>
                <a:ext cx="358" cy="722"/>
              </a:xfrm>
              <a:prstGeom prst="upArrow">
                <a:avLst>
                  <a:gd name="adj1" fmla="val 50000"/>
                  <a:gd name="adj2" fmla="val 50419"/>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32453" name="AutoShape 5"/>
              <p:cNvSpPr>
                <a:spLocks noChangeArrowheads="1"/>
              </p:cNvSpPr>
              <p:nvPr/>
            </p:nvSpPr>
            <p:spPr bwMode="auto">
              <a:xfrm>
                <a:off x="9000" y="4856"/>
                <a:ext cx="358" cy="721"/>
              </a:xfrm>
              <a:prstGeom prst="upArrow">
                <a:avLst>
                  <a:gd name="adj1" fmla="val 50000"/>
                  <a:gd name="adj2" fmla="val 50349"/>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dirty="0"/>
              </a:p>
            </p:txBody>
          </p:sp>
        </p:grpSp>
      </p:grpSp>
    </p:spTree>
  </p:cSld>
  <p:clrMapOvr>
    <a:masterClrMapping/>
  </p:clrMapOvr>
  <p:transition>
    <p:wipe dir="r"/>
  </p:transition>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101"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sp>
        <p:nvSpPr>
          <p:cNvPr id="4102" name="Rectangle 6"/>
          <p:cNvSpPr>
            <a:spLocks noChangeArrowheads="1"/>
          </p:cNvSpPr>
          <p:nvPr/>
        </p:nvSpPr>
        <p:spPr bwMode="auto">
          <a:xfrm>
            <a:off x="0" y="22860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4106" name="Rectangle 10"/>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sp>
        <p:nvSpPr>
          <p:cNvPr id="4107" name="Rectangle 11"/>
          <p:cNvSpPr>
            <a:spLocks noChangeArrowheads="1"/>
          </p:cNvSpPr>
          <p:nvPr/>
        </p:nvSpPr>
        <p:spPr bwMode="auto">
          <a:xfrm>
            <a:off x="0" y="22860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4" name="Rectangle 13"/>
          <p:cNvSpPr/>
          <p:nvPr/>
        </p:nvSpPr>
        <p:spPr>
          <a:xfrm>
            <a:off x="228600" y="3886200"/>
            <a:ext cx="3657600" cy="1477328"/>
          </a:xfrm>
          <a:prstGeom prst="rect">
            <a:avLst/>
          </a:prstGeom>
        </p:spPr>
        <p:txBody>
          <a:bodyPr wrap="square">
            <a:spAutoFit/>
          </a:bodyPr>
          <a:lstStyle/>
          <a:p>
            <a:pPr algn="ctr"/>
            <a:r>
              <a:rPr lang="en-US" b="1" dirty="0" smtClean="0"/>
              <a:t>All void at the roof edge, between insulation pieces and penetrations were filled with spray foam and trimmed flush.</a:t>
            </a:r>
            <a:endParaRPr lang="en-US" dirty="0"/>
          </a:p>
        </p:txBody>
      </p:sp>
      <p:pic>
        <p:nvPicPr>
          <p:cNvPr id="234498" name="Picture 2" descr="DSC_0198"/>
          <p:cNvPicPr>
            <a:picLocks noChangeAspect="1" noChangeArrowheads="1"/>
          </p:cNvPicPr>
          <p:nvPr/>
        </p:nvPicPr>
        <p:blipFill>
          <a:blip r:embed="rId3" cstate="email"/>
          <a:srcRect/>
          <a:stretch>
            <a:fillRect/>
          </a:stretch>
        </p:blipFill>
        <p:spPr bwMode="auto">
          <a:xfrm>
            <a:off x="152400" y="152400"/>
            <a:ext cx="4842490" cy="3200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34500" name="Picture 4" descr="DSC_0200"/>
          <p:cNvPicPr>
            <a:picLocks noChangeAspect="1" noChangeArrowheads="1"/>
          </p:cNvPicPr>
          <p:nvPr/>
        </p:nvPicPr>
        <p:blipFill>
          <a:blip r:embed="rId4" cstate="email"/>
          <a:srcRect/>
          <a:stretch>
            <a:fillRect/>
          </a:stretch>
        </p:blipFill>
        <p:spPr bwMode="auto">
          <a:xfrm>
            <a:off x="4114800" y="3505200"/>
            <a:ext cx="4842490" cy="3200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wipe dir="r"/>
  </p:transition>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3" name="Rectangle 3"/>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sp>
        <p:nvSpPr>
          <p:cNvPr id="5124" name="Rectangle 4"/>
          <p:cNvSpPr>
            <a:spLocks noChangeArrowheads="1"/>
          </p:cNvSpPr>
          <p:nvPr/>
        </p:nvSpPr>
        <p:spPr bwMode="auto">
          <a:xfrm>
            <a:off x="0" y="22860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 name="Rectangle 5"/>
          <p:cNvSpPr/>
          <p:nvPr/>
        </p:nvSpPr>
        <p:spPr>
          <a:xfrm>
            <a:off x="228600" y="5867400"/>
            <a:ext cx="8534400" cy="923330"/>
          </a:xfrm>
          <a:prstGeom prst="rect">
            <a:avLst/>
          </a:prstGeom>
        </p:spPr>
        <p:txBody>
          <a:bodyPr wrap="square">
            <a:spAutoFit/>
          </a:bodyPr>
          <a:lstStyle/>
          <a:p>
            <a:pPr algn="ctr"/>
            <a:r>
              <a:rPr lang="en-US" b="1" dirty="0" smtClean="0"/>
              <a:t>Prefabricated Roof Edge Curb:  Note the offset at the left for when the steel angle at the roof edge is exposed and the liner (red) 2x stiffing rib.</a:t>
            </a:r>
            <a:endParaRPr lang="en-US" dirty="0"/>
          </a:p>
        </p:txBody>
      </p:sp>
      <p:pic>
        <p:nvPicPr>
          <p:cNvPr id="235522" name="Picture 2" descr="DSC_0173"/>
          <p:cNvPicPr>
            <a:picLocks noChangeAspect="1" noChangeArrowheads="1"/>
          </p:cNvPicPr>
          <p:nvPr/>
        </p:nvPicPr>
        <p:blipFill>
          <a:blip r:embed="rId3" cstate="email"/>
          <a:srcRect/>
          <a:stretch>
            <a:fillRect/>
          </a:stretch>
        </p:blipFill>
        <p:spPr bwMode="auto">
          <a:xfrm>
            <a:off x="254244" y="179832"/>
            <a:ext cx="8584956" cy="56875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wipe dir="r"/>
  </p:transition>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3" name="Rectangle 3"/>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sp>
        <p:nvSpPr>
          <p:cNvPr id="5124" name="Rectangle 4"/>
          <p:cNvSpPr>
            <a:spLocks noChangeArrowheads="1"/>
          </p:cNvSpPr>
          <p:nvPr/>
        </p:nvSpPr>
        <p:spPr bwMode="auto">
          <a:xfrm>
            <a:off x="0" y="22860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 name="Rectangle 5"/>
          <p:cNvSpPr/>
          <p:nvPr/>
        </p:nvSpPr>
        <p:spPr>
          <a:xfrm>
            <a:off x="228600" y="5943600"/>
            <a:ext cx="8534400" cy="830997"/>
          </a:xfrm>
          <a:prstGeom prst="rect">
            <a:avLst/>
          </a:prstGeom>
        </p:spPr>
        <p:txBody>
          <a:bodyPr wrap="square">
            <a:spAutoFit/>
          </a:bodyPr>
          <a:lstStyle/>
          <a:p>
            <a:pPr algn="ctr"/>
            <a:r>
              <a:rPr lang="en-US" sz="1600" b="1" dirty="0" smtClean="0"/>
              <a:t>The existing metal panels/roof edge waved somewhat (perhaps due to the wind damage).  Here the new roof curb has been installed atop the previously installed (white) self-adhering air barrier.</a:t>
            </a:r>
            <a:endParaRPr lang="en-US" sz="1600" dirty="0"/>
          </a:p>
        </p:txBody>
      </p:sp>
      <p:pic>
        <p:nvPicPr>
          <p:cNvPr id="236546" name="Picture 2" descr="DSC_0175"/>
          <p:cNvPicPr>
            <a:picLocks noChangeAspect="1" noChangeArrowheads="1"/>
          </p:cNvPicPr>
          <p:nvPr/>
        </p:nvPicPr>
        <p:blipFill>
          <a:blip r:embed="rId3" cstate="email"/>
          <a:srcRect/>
          <a:stretch>
            <a:fillRect/>
          </a:stretch>
        </p:blipFill>
        <p:spPr bwMode="auto">
          <a:xfrm>
            <a:off x="2781236" y="179832"/>
            <a:ext cx="3771964" cy="56875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wipe dir="r"/>
  </p:transition>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3" name="Rectangle 3"/>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sp>
        <p:nvSpPr>
          <p:cNvPr id="5124" name="Rectangle 4"/>
          <p:cNvSpPr>
            <a:spLocks noChangeArrowheads="1"/>
          </p:cNvSpPr>
          <p:nvPr/>
        </p:nvSpPr>
        <p:spPr bwMode="auto">
          <a:xfrm>
            <a:off x="0" y="22860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 name="Rectangle 5"/>
          <p:cNvSpPr/>
          <p:nvPr/>
        </p:nvSpPr>
        <p:spPr>
          <a:xfrm>
            <a:off x="228600" y="5867400"/>
            <a:ext cx="8534400" cy="923330"/>
          </a:xfrm>
          <a:prstGeom prst="rect">
            <a:avLst/>
          </a:prstGeom>
        </p:spPr>
        <p:txBody>
          <a:bodyPr wrap="square">
            <a:spAutoFit/>
          </a:bodyPr>
          <a:lstStyle/>
          <a:p>
            <a:pPr algn="ctr"/>
            <a:r>
              <a:rPr lang="en-US" b="1" dirty="0" smtClean="0"/>
              <a:t>Installation of 90-mil EPDM in bonding adhesive to the previously installed 2” nail base insulation.  The EPDM sheets are being seamed together with 6” seam tape. </a:t>
            </a:r>
            <a:endParaRPr lang="en-US" dirty="0"/>
          </a:p>
        </p:txBody>
      </p:sp>
      <p:pic>
        <p:nvPicPr>
          <p:cNvPr id="237570" name="Picture 2" descr="DSC_0001"/>
          <p:cNvPicPr>
            <a:picLocks noChangeAspect="1" noChangeArrowheads="1"/>
          </p:cNvPicPr>
          <p:nvPr/>
        </p:nvPicPr>
        <p:blipFill>
          <a:blip r:embed="rId3" cstate="email"/>
          <a:srcRect/>
          <a:stretch>
            <a:fillRect/>
          </a:stretch>
        </p:blipFill>
        <p:spPr bwMode="auto">
          <a:xfrm>
            <a:off x="257066" y="179832"/>
            <a:ext cx="8582134" cy="56875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wipe dir="r"/>
  </p:transition>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3" name="Rectangle 3"/>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sp>
        <p:nvSpPr>
          <p:cNvPr id="5124" name="Rectangle 4"/>
          <p:cNvSpPr>
            <a:spLocks noChangeArrowheads="1"/>
          </p:cNvSpPr>
          <p:nvPr/>
        </p:nvSpPr>
        <p:spPr bwMode="auto">
          <a:xfrm>
            <a:off x="0" y="22860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 name="Rectangle 5"/>
          <p:cNvSpPr/>
          <p:nvPr/>
        </p:nvSpPr>
        <p:spPr>
          <a:xfrm>
            <a:off x="228600" y="5867400"/>
            <a:ext cx="8534400" cy="923330"/>
          </a:xfrm>
          <a:prstGeom prst="rect">
            <a:avLst/>
          </a:prstGeom>
        </p:spPr>
        <p:txBody>
          <a:bodyPr wrap="square">
            <a:spAutoFit/>
          </a:bodyPr>
          <a:lstStyle/>
          <a:p>
            <a:pPr algn="ctr"/>
            <a:r>
              <a:rPr lang="en-US" b="1" dirty="0" smtClean="0"/>
              <a:t>The nail base insulation has been installed with joints staggered over the existing insulation joints and screws fastened through to the steel roof deck below.</a:t>
            </a:r>
            <a:endParaRPr lang="en-US" dirty="0"/>
          </a:p>
        </p:txBody>
      </p:sp>
      <p:pic>
        <p:nvPicPr>
          <p:cNvPr id="241666" name="Picture 2" descr="DSC_0032"/>
          <p:cNvPicPr>
            <a:picLocks noChangeAspect="1" noChangeArrowheads="1"/>
          </p:cNvPicPr>
          <p:nvPr/>
        </p:nvPicPr>
        <p:blipFill>
          <a:blip r:embed="rId3" cstate="email"/>
          <a:srcRect/>
          <a:stretch>
            <a:fillRect/>
          </a:stretch>
        </p:blipFill>
        <p:spPr bwMode="auto">
          <a:xfrm>
            <a:off x="228599" y="152400"/>
            <a:ext cx="8582134" cy="56875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wipe dir="r"/>
  </p:transition>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sp>
        <p:nvSpPr>
          <p:cNvPr id="5124" name="Rectangle 4"/>
          <p:cNvSpPr>
            <a:spLocks noChangeArrowheads="1"/>
          </p:cNvSpPr>
          <p:nvPr/>
        </p:nvSpPr>
        <p:spPr bwMode="auto">
          <a:xfrm>
            <a:off x="0" y="22860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 name="Rectangle 5"/>
          <p:cNvSpPr/>
          <p:nvPr/>
        </p:nvSpPr>
        <p:spPr>
          <a:xfrm>
            <a:off x="304800" y="6019800"/>
            <a:ext cx="8534400" cy="369332"/>
          </a:xfrm>
          <a:prstGeom prst="rect">
            <a:avLst/>
          </a:prstGeom>
        </p:spPr>
        <p:txBody>
          <a:bodyPr wrap="square">
            <a:spAutoFit/>
          </a:bodyPr>
          <a:lstStyle/>
          <a:p>
            <a:pPr algn="ctr"/>
            <a:r>
              <a:rPr lang="en-US" b="1" dirty="0" smtClean="0"/>
              <a:t>Cut back EPDM membrane to ½” of roof drain clamping ring.</a:t>
            </a:r>
            <a:endParaRPr lang="en-US" b="1" dirty="0"/>
          </a:p>
        </p:txBody>
      </p:sp>
      <p:pic>
        <p:nvPicPr>
          <p:cNvPr id="278530" name="Picture 2" descr="DSC_0192"/>
          <p:cNvPicPr>
            <a:picLocks noChangeAspect="1" noChangeArrowheads="1"/>
          </p:cNvPicPr>
          <p:nvPr/>
        </p:nvPicPr>
        <p:blipFill>
          <a:blip r:embed="rId3" cstate="email"/>
          <a:srcRect/>
          <a:stretch>
            <a:fillRect/>
          </a:stretch>
        </p:blipFill>
        <p:spPr bwMode="auto">
          <a:xfrm>
            <a:off x="304800" y="304800"/>
            <a:ext cx="8489035" cy="56875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xmlns="" val="257639310"/>
      </p:ext>
    </p:extLst>
  </p:cSld>
  <p:clrMapOvr>
    <a:masterClrMapping/>
  </p:clrMapOvr>
  <p:transition>
    <p:wipe dir="r"/>
  </p:transition>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3" name="Rectangle 3"/>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sp>
        <p:nvSpPr>
          <p:cNvPr id="5124" name="Rectangle 4"/>
          <p:cNvSpPr>
            <a:spLocks noChangeArrowheads="1"/>
          </p:cNvSpPr>
          <p:nvPr/>
        </p:nvSpPr>
        <p:spPr bwMode="auto">
          <a:xfrm>
            <a:off x="0" y="22860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 name="Rectangle 5"/>
          <p:cNvSpPr/>
          <p:nvPr/>
        </p:nvSpPr>
        <p:spPr>
          <a:xfrm>
            <a:off x="0" y="5827693"/>
            <a:ext cx="9144000" cy="954107"/>
          </a:xfrm>
          <a:prstGeom prst="rect">
            <a:avLst/>
          </a:prstGeom>
        </p:spPr>
        <p:txBody>
          <a:bodyPr wrap="square">
            <a:spAutoFit/>
          </a:bodyPr>
          <a:lstStyle/>
          <a:p>
            <a:pPr algn="ctr"/>
            <a:r>
              <a:rPr lang="en-US" sz="1400" dirty="0" smtClean="0"/>
              <a:t>Overflow Roof Drains:  The existing extension rings were removed and two new extension rings installed to accommodate the total insulation height.  The existing extension rings were found to be heavily rusted and watertightness was a concern, and thus were replaced.  The Foreman indicated new insulation was cut to infill around the new extensions, but that no spray foam was installed.</a:t>
            </a:r>
            <a:endParaRPr lang="en-US" sz="1400" b="1" dirty="0"/>
          </a:p>
        </p:txBody>
      </p:sp>
      <p:pic>
        <p:nvPicPr>
          <p:cNvPr id="247810" name="Picture 2" descr="DSC_0013"/>
          <p:cNvPicPr>
            <a:picLocks noChangeAspect="1" noChangeArrowheads="1"/>
          </p:cNvPicPr>
          <p:nvPr/>
        </p:nvPicPr>
        <p:blipFill>
          <a:blip r:embed="rId3" cstate="email"/>
          <a:srcRect/>
          <a:stretch>
            <a:fillRect/>
          </a:stretch>
        </p:blipFill>
        <p:spPr bwMode="auto">
          <a:xfrm>
            <a:off x="228599" y="76200"/>
            <a:ext cx="8582134" cy="56875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wipe dir="r"/>
  </p:transition>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3" name="Rectangle 3"/>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sp>
        <p:nvSpPr>
          <p:cNvPr id="5124" name="Rectangle 4"/>
          <p:cNvSpPr>
            <a:spLocks noChangeArrowheads="1"/>
          </p:cNvSpPr>
          <p:nvPr/>
        </p:nvSpPr>
        <p:spPr bwMode="auto">
          <a:xfrm>
            <a:off x="0" y="22860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 name="Rectangle 5"/>
          <p:cNvSpPr/>
          <p:nvPr/>
        </p:nvSpPr>
        <p:spPr>
          <a:xfrm>
            <a:off x="228600" y="5943600"/>
            <a:ext cx="8534400" cy="923330"/>
          </a:xfrm>
          <a:prstGeom prst="rect">
            <a:avLst/>
          </a:prstGeom>
        </p:spPr>
        <p:txBody>
          <a:bodyPr wrap="square">
            <a:spAutoFit/>
          </a:bodyPr>
          <a:lstStyle/>
          <a:p>
            <a:pPr algn="ctr"/>
            <a:r>
              <a:rPr lang="en-US" b="1" dirty="0" smtClean="0"/>
              <a:t>Note how nicely the OSB board has been cut around the pipe penetrations, and then the void between pipe and insulation sealed with spray foam.</a:t>
            </a:r>
          </a:p>
        </p:txBody>
      </p:sp>
      <p:pic>
        <p:nvPicPr>
          <p:cNvPr id="251906" name="Picture 2" descr="DSC_0005"/>
          <p:cNvPicPr>
            <a:picLocks noChangeAspect="1" noChangeArrowheads="1"/>
          </p:cNvPicPr>
          <p:nvPr/>
        </p:nvPicPr>
        <p:blipFill>
          <a:blip r:embed="rId3" cstate="email"/>
          <a:srcRect/>
          <a:stretch>
            <a:fillRect/>
          </a:stretch>
        </p:blipFill>
        <p:spPr bwMode="auto">
          <a:xfrm>
            <a:off x="228599" y="228600"/>
            <a:ext cx="8584956" cy="56875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wipe dir="r"/>
  </p:transition>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3" name="Rectangle 3"/>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sp>
        <p:nvSpPr>
          <p:cNvPr id="5124" name="Rectangle 4"/>
          <p:cNvSpPr>
            <a:spLocks noChangeArrowheads="1"/>
          </p:cNvSpPr>
          <p:nvPr/>
        </p:nvSpPr>
        <p:spPr bwMode="auto">
          <a:xfrm>
            <a:off x="0" y="22860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 name="Rectangle 5"/>
          <p:cNvSpPr/>
          <p:nvPr/>
        </p:nvSpPr>
        <p:spPr>
          <a:xfrm>
            <a:off x="914400" y="6019800"/>
            <a:ext cx="7620000" cy="830997"/>
          </a:xfrm>
          <a:prstGeom prst="rect">
            <a:avLst/>
          </a:prstGeom>
        </p:spPr>
        <p:txBody>
          <a:bodyPr wrap="square">
            <a:spAutoFit/>
          </a:bodyPr>
          <a:lstStyle/>
          <a:p>
            <a:pPr algn="ctr"/>
            <a:r>
              <a:rPr lang="en-US" sz="1600" b="1" dirty="0" smtClean="0"/>
              <a:t>Plumbing Vent Flashing Complete:  Note the target patch around the penetration, which has been ‘stripped in’. </a:t>
            </a:r>
          </a:p>
          <a:p>
            <a:pPr algn="ctr"/>
            <a:endParaRPr lang="en-US" sz="1600" b="1" dirty="0"/>
          </a:p>
        </p:txBody>
      </p:sp>
      <p:pic>
        <p:nvPicPr>
          <p:cNvPr id="263170" name="Picture 2" descr="IMG00406-20110811-1320"/>
          <p:cNvPicPr>
            <a:picLocks noChangeAspect="1" noChangeArrowheads="1"/>
          </p:cNvPicPr>
          <p:nvPr/>
        </p:nvPicPr>
        <p:blipFill>
          <a:blip r:embed="rId3" cstate="email"/>
          <a:srcRect/>
          <a:stretch>
            <a:fillRect/>
          </a:stretch>
        </p:blipFill>
        <p:spPr bwMode="auto">
          <a:xfrm>
            <a:off x="685800" y="304800"/>
            <a:ext cx="7592847" cy="56875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wipe dir="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p:spPr>
        <p:txBody>
          <a:bodyPr>
            <a:normAutofit/>
          </a:bodyPr>
          <a:lstStyle/>
          <a:p>
            <a:r>
              <a:rPr lang="en-US" sz="3200" dirty="0" smtClean="0"/>
              <a:t>Performing Cool Roofs</a:t>
            </a:r>
            <a:br>
              <a:rPr lang="en-US" sz="3200" dirty="0" smtClean="0"/>
            </a:br>
            <a:endParaRPr lang="en-US" sz="3200" dirty="0"/>
          </a:p>
        </p:txBody>
      </p:sp>
      <p:pic>
        <p:nvPicPr>
          <p:cNvPr id="5" name="Content Placeholder 4" descr="DSC_0025.JPG"/>
          <p:cNvPicPr>
            <a:picLocks noGrp="1" noChangeAspect="1"/>
          </p:cNvPicPr>
          <p:nvPr>
            <p:ph idx="1"/>
          </p:nvPr>
        </p:nvPicPr>
        <p:blipFill>
          <a:blip r:embed="rId3" cstate="email"/>
          <a:stretch>
            <a:fillRect/>
          </a:stretch>
        </p:blipFill>
        <p:spPr>
          <a:xfrm>
            <a:off x="298281" y="838200"/>
            <a:ext cx="8503430" cy="5638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Text Box 4"/>
          <p:cNvSpPr txBox="1">
            <a:spLocks noChangeArrowheads="1"/>
          </p:cNvSpPr>
          <p:nvPr/>
        </p:nvSpPr>
        <p:spPr bwMode="auto">
          <a:xfrm>
            <a:off x="7391400" y="5897562"/>
            <a:ext cx="1447800" cy="579438"/>
          </a:xfrm>
          <a:prstGeom prst="rect">
            <a:avLst/>
          </a:prstGeom>
          <a:noFill/>
          <a:ln w="9525">
            <a:noFill/>
            <a:miter lim="800000"/>
            <a:headEnd/>
            <a:tailEnd/>
          </a:ln>
        </p:spPr>
        <p:txBody>
          <a:bodyPr wrap="square">
            <a:spAutoFit/>
          </a:bodyPr>
          <a:lstStyle/>
          <a:p>
            <a:pPr algn="ctr">
              <a:spcBef>
                <a:spcPct val="50000"/>
              </a:spcBef>
            </a:pPr>
            <a:r>
              <a:rPr lang="en-US" sz="3200" b="1" dirty="0" smtClean="0">
                <a:solidFill>
                  <a:schemeClr val="tx2">
                    <a:lumMod val="75000"/>
                  </a:schemeClr>
                </a:solidFill>
                <a:latin typeface="Chicago" pitchFamily="34" charset="0"/>
              </a:rPr>
              <a:t>TPO</a:t>
            </a:r>
            <a:endParaRPr lang="en-US" sz="3200" b="1" dirty="0">
              <a:solidFill>
                <a:schemeClr val="tx2">
                  <a:lumMod val="75000"/>
                </a:schemeClr>
              </a:solidFill>
              <a:latin typeface="Chicago" pitchFamily="34" charset="0"/>
            </a:endParaRPr>
          </a:p>
        </p:txBody>
      </p:sp>
    </p:spTree>
  </p:cSld>
  <p:clrMapOvr>
    <a:masterClrMapping/>
  </p:clrMapOvr>
  <p:transition>
    <p:wipe dir="r"/>
  </p:transition>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showMasterSp="0">
  <p:cSld>
    <p:bg>
      <p:bgRef idx="1003">
        <a:schemeClr val="bg2"/>
      </p:bgRef>
    </p:bg>
    <p:spTree>
      <p:nvGrpSpPr>
        <p:cNvPr id="1" name=""/>
        <p:cNvGrpSpPr/>
        <p:nvPr/>
      </p:nvGrpSpPr>
      <p:grpSpPr>
        <a:xfrm>
          <a:off x="0" y="0"/>
          <a:ext cx="0" cy="0"/>
          <a:chOff x="0" y="0"/>
          <a:chExt cx="0" cy="0"/>
        </a:xfrm>
      </p:grpSpPr>
      <p:sp>
        <p:nvSpPr>
          <p:cNvPr id="5123" name="Rectangle 3"/>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sp>
        <p:nvSpPr>
          <p:cNvPr id="5124" name="Rectangle 4"/>
          <p:cNvSpPr>
            <a:spLocks noChangeArrowheads="1"/>
          </p:cNvSpPr>
          <p:nvPr/>
        </p:nvSpPr>
        <p:spPr bwMode="auto">
          <a:xfrm>
            <a:off x="0" y="22860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 name="Rectangle 5"/>
          <p:cNvSpPr/>
          <p:nvPr/>
        </p:nvSpPr>
        <p:spPr>
          <a:xfrm>
            <a:off x="685800" y="6019800"/>
            <a:ext cx="7620000" cy="584775"/>
          </a:xfrm>
          <a:prstGeom prst="rect">
            <a:avLst/>
          </a:prstGeom>
        </p:spPr>
        <p:txBody>
          <a:bodyPr wrap="square">
            <a:spAutoFit/>
          </a:bodyPr>
          <a:lstStyle/>
          <a:p>
            <a:pPr algn="ctr"/>
            <a:r>
              <a:rPr lang="en-US" sz="1600" b="1" dirty="0" smtClean="0"/>
              <a:t>Field lap seam, with the self-adhering cover strip applied over it.  Lap sealant has yet to be installed.</a:t>
            </a:r>
            <a:endParaRPr lang="en-US" sz="1600" b="1" dirty="0"/>
          </a:p>
        </p:txBody>
      </p:sp>
      <p:pic>
        <p:nvPicPr>
          <p:cNvPr id="265218" name="Picture 2" descr="IMG00408-20110811-1321"/>
          <p:cNvPicPr>
            <a:picLocks noChangeAspect="1" noChangeArrowheads="1"/>
          </p:cNvPicPr>
          <p:nvPr/>
        </p:nvPicPr>
        <p:blipFill>
          <a:blip r:embed="rId4" cstate="email"/>
          <a:srcRect/>
          <a:stretch>
            <a:fillRect/>
          </a:stretch>
        </p:blipFill>
        <p:spPr bwMode="auto">
          <a:xfrm>
            <a:off x="685800" y="304800"/>
            <a:ext cx="7592847" cy="56875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overrideClrMapping bg1="dk1" tx1="lt1" bg2="dk2" tx2="lt2" accent1="accent1" accent2="accent2" accent3="accent3" accent4="accent4" accent5="accent5" accent6="accent6" hlink="hlink" folHlink="folHlink"/>
  </p:clrMapOvr>
  <p:transition>
    <p:wipe dir="r"/>
  </p:transition>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3" name="Rectangle 3"/>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sp>
        <p:nvSpPr>
          <p:cNvPr id="5124" name="Rectangle 4"/>
          <p:cNvSpPr>
            <a:spLocks noChangeArrowheads="1"/>
          </p:cNvSpPr>
          <p:nvPr/>
        </p:nvSpPr>
        <p:spPr bwMode="auto">
          <a:xfrm>
            <a:off x="0" y="22860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 name="Rectangle 5"/>
          <p:cNvSpPr/>
          <p:nvPr/>
        </p:nvSpPr>
        <p:spPr>
          <a:xfrm>
            <a:off x="228600" y="6172200"/>
            <a:ext cx="8610600" cy="369332"/>
          </a:xfrm>
          <a:prstGeom prst="rect">
            <a:avLst/>
          </a:prstGeom>
        </p:spPr>
        <p:txBody>
          <a:bodyPr wrap="square">
            <a:spAutoFit/>
          </a:bodyPr>
          <a:lstStyle/>
          <a:p>
            <a:pPr algn="ctr"/>
            <a:r>
              <a:rPr lang="en-US" b="1" dirty="0" smtClean="0"/>
              <a:t>The installation of the new 90-mil EPDM roof system is complete.</a:t>
            </a:r>
            <a:endParaRPr lang="en-US" b="1" dirty="0"/>
          </a:p>
        </p:txBody>
      </p:sp>
      <p:pic>
        <p:nvPicPr>
          <p:cNvPr id="268290" name="Picture 2" descr="DSC_0153"/>
          <p:cNvPicPr>
            <a:picLocks noChangeAspect="1" noChangeArrowheads="1"/>
          </p:cNvPicPr>
          <p:nvPr/>
        </p:nvPicPr>
        <p:blipFill>
          <a:blip r:embed="rId3" cstate="email"/>
          <a:srcRect/>
          <a:stretch>
            <a:fillRect/>
          </a:stretch>
        </p:blipFill>
        <p:spPr bwMode="auto">
          <a:xfrm>
            <a:off x="316303" y="314324"/>
            <a:ext cx="4077419" cy="2743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68291" name="Picture 3" descr="DSC_0152"/>
          <p:cNvPicPr>
            <a:picLocks noChangeAspect="1" noChangeArrowheads="1"/>
          </p:cNvPicPr>
          <p:nvPr/>
        </p:nvPicPr>
        <p:blipFill>
          <a:blip r:embed="rId4" cstate="email"/>
          <a:srcRect/>
          <a:stretch>
            <a:fillRect/>
          </a:stretch>
        </p:blipFill>
        <p:spPr bwMode="auto">
          <a:xfrm>
            <a:off x="4659701" y="304800"/>
            <a:ext cx="4103299" cy="2743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68292" name="Picture 4" descr="DSC_0173"/>
          <p:cNvPicPr>
            <a:picLocks noChangeAspect="1" noChangeArrowheads="1"/>
          </p:cNvPicPr>
          <p:nvPr/>
        </p:nvPicPr>
        <p:blipFill>
          <a:blip r:embed="rId5" cstate="email"/>
          <a:srcRect/>
          <a:stretch>
            <a:fillRect/>
          </a:stretch>
        </p:blipFill>
        <p:spPr bwMode="auto">
          <a:xfrm>
            <a:off x="353682" y="3276600"/>
            <a:ext cx="4077419" cy="2743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68293" name="Picture 5" descr="DSC_0174"/>
          <p:cNvPicPr>
            <a:picLocks noChangeAspect="1" noChangeArrowheads="1"/>
          </p:cNvPicPr>
          <p:nvPr/>
        </p:nvPicPr>
        <p:blipFill>
          <a:blip r:embed="rId6" cstate="email"/>
          <a:srcRect/>
          <a:stretch>
            <a:fillRect/>
          </a:stretch>
        </p:blipFill>
        <p:spPr bwMode="auto">
          <a:xfrm>
            <a:off x="4659701" y="3276600"/>
            <a:ext cx="4073151" cy="2743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wipe dir="r"/>
  </p:transition>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3" name="Rectangle 3"/>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sp>
        <p:nvSpPr>
          <p:cNvPr id="5124" name="Rectangle 4"/>
          <p:cNvSpPr>
            <a:spLocks noChangeArrowheads="1"/>
          </p:cNvSpPr>
          <p:nvPr/>
        </p:nvSpPr>
        <p:spPr bwMode="auto">
          <a:xfrm>
            <a:off x="0" y="22860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 name="Rectangle 5"/>
          <p:cNvSpPr/>
          <p:nvPr/>
        </p:nvSpPr>
        <p:spPr>
          <a:xfrm>
            <a:off x="304800" y="6019800"/>
            <a:ext cx="8534400" cy="584775"/>
          </a:xfrm>
          <a:prstGeom prst="rect">
            <a:avLst/>
          </a:prstGeom>
        </p:spPr>
        <p:txBody>
          <a:bodyPr wrap="square">
            <a:spAutoFit/>
          </a:bodyPr>
          <a:lstStyle/>
          <a:p>
            <a:pPr algn="ctr"/>
            <a:r>
              <a:rPr lang="en-US" sz="1600" b="1" dirty="0" smtClean="0"/>
              <a:t>The installation of the new 90-mil EPDM is complete.  Sheet metal copings have yet to be installed.</a:t>
            </a:r>
            <a:endParaRPr lang="en-US" sz="1400" b="1" dirty="0"/>
          </a:p>
        </p:txBody>
      </p:sp>
      <p:pic>
        <p:nvPicPr>
          <p:cNvPr id="269314" name="Picture 2" descr="DSC_0178"/>
          <p:cNvPicPr>
            <a:picLocks noChangeAspect="1" noChangeArrowheads="1"/>
          </p:cNvPicPr>
          <p:nvPr/>
        </p:nvPicPr>
        <p:blipFill>
          <a:blip r:embed="rId3" cstate="email"/>
          <a:srcRect/>
          <a:stretch>
            <a:fillRect/>
          </a:stretch>
        </p:blipFill>
        <p:spPr bwMode="auto">
          <a:xfrm>
            <a:off x="333289" y="311150"/>
            <a:ext cx="8505911" cy="56875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wipe dir="r"/>
  </p:transition>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3" name="Rectangle 3"/>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sp>
        <p:nvSpPr>
          <p:cNvPr id="5124" name="Rectangle 4"/>
          <p:cNvSpPr>
            <a:spLocks noChangeArrowheads="1"/>
          </p:cNvSpPr>
          <p:nvPr/>
        </p:nvSpPr>
        <p:spPr bwMode="auto">
          <a:xfrm>
            <a:off x="0" y="22860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 name="Rectangle 5"/>
          <p:cNvSpPr/>
          <p:nvPr/>
        </p:nvSpPr>
        <p:spPr>
          <a:xfrm>
            <a:off x="304800" y="6019800"/>
            <a:ext cx="8534400" cy="584775"/>
          </a:xfrm>
          <a:prstGeom prst="rect">
            <a:avLst/>
          </a:prstGeom>
        </p:spPr>
        <p:txBody>
          <a:bodyPr wrap="square">
            <a:spAutoFit/>
          </a:bodyPr>
          <a:lstStyle/>
          <a:p>
            <a:pPr algn="ctr"/>
            <a:r>
              <a:rPr lang="en-US" sz="1600" b="1" dirty="0" smtClean="0"/>
              <a:t>The installation of the new 90-mil EPDM is complete.  Sheet metal copings have yet to be installed.</a:t>
            </a:r>
            <a:endParaRPr lang="en-US" sz="1400" b="1" dirty="0"/>
          </a:p>
        </p:txBody>
      </p:sp>
      <p:pic>
        <p:nvPicPr>
          <p:cNvPr id="270338" name="Picture 2" descr="DSC_0197"/>
          <p:cNvPicPr>
            <a:picLocks noChangeAspect="1" noChangeArrowheads="1"/>
          </p:cNvPicPr>
          <p:nvPr/>
        </p:nvPicPr>
        <p:blipFill>
          <a:blip r:embed="rId3" cstate="email"/>
          <a:srcRect/>
          <a:stretch>
            <a:fillRect/>
          </a:stretch>
        </p:blipFill>
        <p:spPr bwMode="auto">
          <a:xfrm>
            <a:off x="304800" y="311150"/>
            <a:ext cx="8505911" cy="56875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wipe dir="r"/>
  </p:transition>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3" name="Rectangle 3"/>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sp>
        <p:nvSpPr>
          <p:cNvPr id="5124" name="Rectangle 4"/>
          <p:cNvSpPr>
            <a:spLocks noChangeArrowheads="1"/>
          </p:cNvSpPr>
          <p:nvPr/>
        </p:nvSpPr>
        <p:spPr bwMode="auto">
          <a:xfrm>
            <a:off x="0" y="22860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 name="Rectangle 5"/>
          <p:cNvSpPr/>
          <p:nvPr/>
        </p:nvSpPr>
        <p:spPr>
          <a:xfrm>
            <a:off x="5029200" y="685800"/>
            <a:ext cx="3962400" cy="2031325"/>
          </a:xfrm>
          <a:prstGeom prst="rect">
            <a:avLst/>
          </a:prstGeom>
        </p:spPr>
        <p:txBody>
          <a:bodyPr wrap="square">
            <a:spAutoFit/>
          </a:bodyPr>
          <a:lstStyle/>
          <a:p>
            <a:pPr algn="ctr"/>
            <a:r>
              <a:rPr lang="en-US" b="1" dirty="0" smtClean="0"/>
              <a:t>Plumbing Vents:  </a:t>
            </a:r>
          </a:p>
          <a:p>
            <a:pPr algn="ctr"/>
            <a:r>
              <a:rPr lang="en-US" b="1" dirty="0" smtClean="0"/>
              <a:t>Install water block between pipe and premolded boot.  Install stainless steel draw band and polyurethane sealant atop premolded boot </a:t>
            </a:r>
          </a:p>
          <a:p>
            <a:pPr algn="ctr"/>
            <a:r>
              <a:rPr lang="en-US" b="1" dirty="0" smtClean="0"/>
              <a:t>[DO NOT use lap sealant].</a:t>
            </a:r>
            <a:endParaRPr lang="en-US" sz="1600" b="1" dirty="0"/>
          </a:p>
        </p:txBody>
      </p:sp>
      <p:pic>
        <p:nvPicPr>
          <p:cNvPr id="274435" name="Picture 3" descr="DSC_0162"/>
          <p:cNvPicPr>
            <a:picLocks noChangeAspect="1" noChangeArrowheads="1"/>
          </p:cNvPicPr>
          <p:nvPr/>
        </p:nvPicPr>
        <p:blipFill>
          <a:blip r:embed="rId3" cstate="email"/>
          <a:srcRect/>
          <a:stretch>
            <a:fillRect/>
          </a:stretch>
        </p:blipFill>
        <p:spPr bwMode="auto">
          <a:xfrm>
            <a:off x="152400" y="152400"/>
            <a:ext cx="4772819" cy="3200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74436" name="Picture 4" descr="DSC_0203"/>
          <p:cNvPicPr>
            <a:picLocks noChangeAspect="1" noChangeArrowheads="1"/>
          </p:cNvPicPr>
          <p:nvPr/>
        </p:nvPicPr>
        <p:blipFill>
          <a:blip r:embed="rId4" cstate="email"/>
          <a:srcRect/>
          <a:stretch>
            <a:fillRect/>
          </a:stretch>
        </p:blipFill>
        <p:spPr bwMode="auto">
          <a:xfrm>
            <a:off x="4218781" y="3505200"/>
            <a:ext cx="4772819" cy="3200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wipe dir="r"/>
  </p:transition>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smtClean="0"/>
              <a:t>Conclusions</a:t>
            </a:r>
            <a:endParaRPr lang="en-US" dirty="0"/>
          </a:p>
        </p:txBody>
      </p:sp>
      <p:sp>
        <p:nvSpPr>
          <p:cNvPr id="3" name="Content Placeholder 2"/>
          <p:cNvSpPr>
            <a:spLocks noGrp="1"/>
          </p:cNvSpPr>
          <p:nvPr>
            <p:ph idx="1"/>
          </p:nvPr>
        </p:nvSpPr>
        <p:spPr>
          <a:xfrm>
            <a:off x="457200" y="1219200"/>
            <a:ext cx="8229600" cy="4906963"/>
          </a:xfrm>
        </p:spPr>
        <p:txBody>
          <a:bodyPr>
            <a:normAutofit/>
          </a:bodyPr>
          <a:lstStyle/>
          <a:p>
            <a:r>
              <a:rPr lang="en-US" dirty="0" smtClean="0"/>
              <a:t>Roof system designers would benefit by acknowledging:</a:t>
            </a:r>
          </a:p>
          <a:p>
            <a:pPr lvl="1"/>
            <a:r>
              <a:rPr lang="en-GB" dirty="0" smtClean="0"/>
              <a:t>That roofs are systems and that designing a roof system based on a single component (color) is not prudent</a:t>
            </a:r>
            <a:endParaRPr lang="en-US" dirty="0" smtClean="0"/>
          </a:p>
          <a:p>
            <a:pPr lvl="1"/>
            <a:r>
              <a:rPr lang="en-GB" dirty="0" smtClean="0"/>
              <a:t>Cool roof surfaces change the physical dynamic of the roof system from one that may be self-drying to one that is not, and as such this needs to be designed accordingly</a:t>
            </a:r>
            <a:endParaRPr lang="en-US" dirty="0" smtClean="0"/>
          </a:p>
        </p:txBody>
      </p:sp>
    </p:spTree>
  </p:cSld>
  <p:clrMapOvr>
    <a:masterClrMapping/>
  </p:clrMapOvr>
  <p:transition>
    <p:wipe dir="r"/>
  </p:transition>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smtClean="0"/>
              <a:t>Conclusions</a:t>
            </a:r>
            <a:endParaRPr lang="en-US" dirty="0"/>
          </a:p>
        </p:txBody>
      </p:sp>
      <p:sp>
        <p:nvSpPr>
          <p:cNvPr id="3" name="Content Placeholder 2"/>
          <p:cNvSpPr>
            <a:spLocks noGrp="1"/>
          </p:cNvSpPr>
          <p:nvPr>
            <p:ph idx="1"/>
          </p:nvPr>
        </p:nvSpPr>
        <p:spPr>
          <a:xfrm>
            <a:off x="457200" y="1219200"/>
            <a:ext cx="8229600" cy="4906963"/>
          </a:xfrm>
        </p:spPr>
        <p:txBody>
          <a:bodyPr>
            <a:normAutofit fontScale="85000" lnSpcReduction="20000"/>
          </a:bodyPr>
          <a:lstStyle/>
          <a:p>
            <a:r>
              <a:rPr lang="en-US" dirty="0" smtClean="0"/>
              <a:t>Roof system designers would benefit by acknowledging:</a:t>
            </a:r>
          </a:p>
          <a:p>
            <a:pPr lvl="1"/>
            <a:r>
              <a:rPr lang="en-GB" dirty="0" smtClean="0"/>
              <a:t>Learn from empirical experiences; do what works</a:t>
            </a:r>
          </a:p>
          <a:p>
            <a:pPr lvl="1"/>
            <a:r>
              <a:rPr lang="en-GB" dirty="0" smtClean="0"/>
              <a:t>Understand how building design, use and HVAC systems can impact the roof system</a:t>
            </a:r>
          </a:p>
          <a:p>
            <a:pPr lvl="1"/>
            <a:r>
              <a:rPr lang="en-GB" dirty="0" smtClean="0"/>
              <a:t>Use vapor and air retarders to retard/prevent air flow into the roof system</a:t>
            </a:r>
          </a:p>
          <a:p>
            <a:pPr lvl="1"/>
            <a:r>
              <a:rPr lang="en-GB" dirty="0" smtClean="0"/>
              <a:t>Understand the phases of building construction and select appropriate vapor retarder so that your roof system reaches its service life unaffected</a:t>
            </a:r>
          </a:p>
          <a:p>
            <a:pPr lvl="1"/>
            <a:r>
              <a:rPr lang="en-GB" dirty="0" smtClean="0"/>
              <a:t>Do not expect your roof to do more than provide watertightness and thermal protection</a:t>
            </a:r>
            <a:endParaRPr lang="en-US" dirty="0" smtClean="0"/>
          </a:p>
        </p:txBody>
      </p:sp>
    </p:spTree>
  </p:cSld>
  <p:clrMapOvr>
    <a:masterClrMapping/>
  </p:clrMapOvr>
  <p:transition>
    <p:wipe dir="r"/>
  </p:transition>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smtClean="0"/>
              <a:t>Conclusions</a:t>
            </a:r>
            <a:endParaRPr lang="en-US" dirty="0"/>
          </a:p>
        </p:txBody>
      </p:sp>
      <p:sp>
        <p:nvSpPr>
          <p:cNvPr id="3" name="Content Placeholder 2"/>
          <p:cNvSpPr>
            <a:spLocks noGrp="1"/>
          </p:cNvSpPr>
          <p:nvPr>
            <p:ph idx="1"/>
          </p:nvPr>
        </p:nvSpPr>
        <p:spPr>
          <a:xfrm>
            <a:off x="457200" y="1219200"/>
            <a:ext cx="8229600" cy="4906963"/>
          </a:xfrm>
        </p:spPr>
        <p:txBody>
          <a:bodyPr>
            <a:normAutofit fontScale="92500" lnSpcReduction="20000"/>
          </a:bodyPr>
          <a:lstStyle/>
          <a:p>
            <a:r>
              <a:rPr lang="en-US" dirty="0" smtClean="0"/>
              <a:t>Roof system designers would benefit by acknowledging:</a:t>
            </a:r>
          </a:p>
          <a:p>
            <a:pPr lvl="1"/>
            <a:r>
              <a:rPr lang="en-GB" dirty="0" smtClean="0"/>
              <a:t>The long-term success of your roof system is directly proportional to the quality and knowledge of the roof system designer; heed their advice</a:t>
            </a:r>
            <a:endParaRPr lang="en-US" dirty="0" smtClean="0"/>
          </a:p>
          <a:p>
            <a:pPr lvl="1"/>
            <a:r>
              <a:rPr lang="en-GB" dirty="0" smtClean="0"/>
              <a:t>Concerns with cool roof systems will continue to grow until the design profession learns what they are and how to appropriately deal with them</a:t>
            </a:r>
            <a:endParaRPr lang="en-US" dirty="0" smtClean="0"/>
          </a:p>
          <a:p>
            <a:pPr lvl="1"/>
            <a:r>
              <a:rPr lang="en-GB" dirty="0" smtClean="0"/>
              <a:t>There is no panacea for all roofing conditions, and a roof system type cannot be mandated</a:t>
            </a:r>
            <a:endParaRPr lang="en-US" dirty="0"/>
          </a:p>
        </p:txBody>
      </p:sp>
    </p:spTree>
  </p:cSld>
  <p:clrMapOvr>
    <a:masterClrMapping/>
  </p:clrMapOvr>
  <p:transition>
    <p:wipe dir="r"/>
  </p:transition>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smtClean="0"/>
              <a:t>Recommendations</a:t>
            </a:r>
            <a:endParaRPr lang="en-US" dirty="0"/>
          </a:p>
        </p:txBody>
      </p:sp>
      <p:sp>
        <p:nvSpPr>
          <p:cNvPr id="3" name="Content Placeholder 2"/>
          <p:cNvSpPr>
            <a:spLocks noGrp="1"/>
          </p:cNvSpPr>
          <p:nvPr>
            <p:ph idx="1"/>
          </p:nvPr>
        </p:nvSpPr>
        <p:spPr>
          <a:xfrm>
            <a:off x="457200" y="1219200"/>
            <a:ext cx="8229600" cy="4906963"/>
          </a:xfrm>
        </p:spPr>
        <p:txBody>
          <a:bodyPr>
            <a:noAutofit/>
          </a:bodyPr>
          <a:lstStyle/>
          <a:p>
            <a:pPr>
              <a:spcAft>
                <a:spcPts val="1200"/>
              </a:spcAft>
            </a:pPr>
            <a:r>
              <a:rPr lang="en-GB" sz="2800" dirty="0" smtClean="0"/>
              <a:t>Design recommendations specific to the design of single-ply membrane cool roof systems for designers who desire to achieve long-term roof system performance:</a:t>
            </a:r>
            <a:endParaRPr lang="en-US" sz="2800" dirty="0" smtClean="0"/>
          </a:p>
          <a:p>
            <a:pPr lvl="1">
              <a:spcAft>
                <a:spcPts val="1200"/>
              </a:spcAft>
            </a:pPr>
            <a:r>
              <a:rPr lang="en-GB" sz="2400" dirty="0" smtClean="0"/>
              <a:t>Use moisture drive analysis of proposed roof system, such as WUFI, to assist you in design solutions</a:t>
            </a:r>
          </a:p>
        </p:txBody>
      </p:sp>
    </p:spTree>
  </p:cSld>
  <p:clrMapOvr>
    <a:masterClrMapping/>
  </p:clrMapOvr>
  <p:transition>
    <p:wipe dir="r"/>
  </p:transition>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smtClean="0"/>
              <a:t>Recommendations</a:t>
            </a:r>
            <a:endParaRPr lang="en-US" dirty="0"/>
          </a:p>
        </p:txBody>
      </p:sp>
      <p:sp>
        <p:nvSpPr>
          <p:cNvPr id="3" name="Content Placeholder 2"/>
          <p:cNvSpPr>
            <a:spLocks noGrp="1"/>
          </p:cNvSpPr>
          <p:nvPr>
            <p:ph idx="1"/>
          </p:nvPr>
        </p:nvSpPr>
        <p:spPr>
          <a:xfrm>
            <a:off x="457200" y="1219200"/>
            <a:ext cx="8229600" cy="4906963"/>
          </a:xfrm>
        </p:spPr>
        <p:txBody>
          <a:bodyPr>
            <a:noAutofit/>
          </a:bodyPr>
          <a:lstStyle/>
          <a:p>
            <a:pPr lvl="1">
              <a:spcAft>
                <a:spcPts val="1200"/>
              </a:spcAft>
            </a:pPr>
            <a:r>
              <a:rPr lang="en-GB" dirty="0" smtClean="0"/>
              <a:t>Roof Decks:</a:t>
            </a:r>
          </a:p>
          <a:p>
            <a:pPr lvl="2">
              <a:spcAft>
                <a:spcPts val="1200"/>
              </a:spcAft>
            </a:pPr>
            <a:r>
              <a:rPr lang="en-GB" dirty="0" smtClean="0"/>
              <a:t>Best:  Concrete, which will prevent the movement of air from the interior of the building into the roof system</a:t>
            </a:r>
            <a:endParaRPr lang="en-US" i="1" dirty="0" smtClean="0"/>
          </a:p>
          <a:p>
            <a:pPr lvl="2">
              <a:spcAft>
                <a:spcPts val="1200"/>
              </a:spcAft>
            </a:pPr>
            <a:r>
              <a:rPr lang="en-GB" dirty="0" smtClean="0"/>
              <a:t>Vapor control layers are required on steel and all other air permeable roof decks</a:t>
            </a:r>
            <a:endParaRPr lang="en-US" i="1" dirty="0" smtClean="0"/>
          </a:p>
        </p:txBody>
      </p:sp>
    </p:spTree>
  </p:cSld>
  <p:clrMapOvr>
    <a:masterClrMapping/>
  </p:clrMapOvr>
  <p:transition>
    <p:wipe dir="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smtClean="0"/>
              <a:t>Why Are we here?</a:t>
            </a:r>
            <a:endParaRPr lang="en-US" dirty="0"/>
          </a:p>
        </p:txBody>
      </p:sp>
      <p:pic>
        <p:nvPicPr>
          <p:cNvPr id="4" name="Content Placeholder 3" descr="6-13-07-04.jpg"/>
          <p:cNvPicPr>
            <a:picLocks noGrp="1" noChangeAspect="1"/>
          </p:cNvPicPr>
          <p:nvPr>
            <p:ph idx="1"/>
          </p:nvPr>
        </p:nvPicPr>
        <p:blipFill>
          <a:blip r:embed="rId3" cstate="print"/>
          <a:srcRect l="9524" t="8095" r="9524" b="48235"/>
          <a:stretch>
            <a:fillRect/>
          </a:stretch>
        </p:blipFill>
        <p:spPr>
          <a:xfrm>
            <a:off x="685800" y="990600"/>
            <a:ext cx="8001000" cy="55855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xmlns="" val="1678589036"/>
      </p:ext>
    </p:extLst>
  </p:cSld>
  <p:clrMapOvr>
    <a:masterClrMapping/>
  </p:clrMapOvr>
  <p:transition>
    <p:wipe dir="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p:spPr>
        <p:txBody>
          <a:bodyPr>
            <a:normAutofit/>
          </a:bodyPr>
          <a:lstStyle/>
          <a:p>
            <a:r>
              <a:rPr lang="en-US" sz="3600" dirty="0" smtClean="0"/>
              <a:t>Performing Cool Roofs</a:t>
            </a:r>
            <a:endParaRPr lang="en-US" sz="3600" dirty="0"/>
          </a:p>
        </p:txBody>
      </p:sp>
      <p:pic>
        <p:nvPicPr>
          <p:cNvPr id="5" name="Content Placeholder 4" descr="DSC_0025.JPG"/>
          <p:cNvPicPr>
            <a:picLocks noGrp="1" noChangeAspect="1"/>
          </p:cNvPicPr>
          <p:nvPr>
            <p:ph idx="1"/>
          </p:nvPr>
        </p:nvPicPr>
        <p:blipFill>
          <a:blip r:embed="rId3" cstate="email"/>
          <a:stretch>
            <a:fillRect/>
          </a:stretch>
        </p:blipFill>
        <p:spPr>
          <a:xfrm>
            <a:off x="259570" y="914400"/>
            <a:ext cx="8655830" cy="573985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 Box 4"/>
          <p:cNvSpPr txBox="1">
            <a:spLocks noChangeArrowheads="1"/>
          </p:cNvSpPr>
          <p:nvPr/>
        </p:nvSpPr>
        <p:spPr bwMode="auto">
          <a:xfrm>
            <a:off x="5867400" y="5638800"/>
            <a:ext cx="3048000" cy="1077218"/>
          </a:xfrm>
          <a:prstGeom prst="rect">
            <a:avLst/>
          </a:prstGeom>
          <a:noFill/>
          <a:ln w="9525">
            <a:noFill/>
            <a:miter lim="800000"/>
            <a:headEnd/>
            <a:tailEnd/>
          </a:ln>
        </p:spPr>
        <p:txBody>
          <a:bodyPr wrap="square">
            <a:spAutoFit/>
          </a:bodyPr>
          <a:lstStyle/>
          <a:p>
            <a:pPr algn="ctr">
              <a:spcBef>
                <a:spcPct val="50000"/>
              </a:spcBef>
            </a:pPr>
            <a:r>
              <a:rPr lang="en-US" sz="3200" b="1" dirty="0" smtClean="0">
                <a:solidFill>
                  <a:schemeClr val="tx2">
                    <a:lumMod val="75000"/>
                  </a:schemeClr>
                </a:solidFill>
                <a:latin typeface="Chicago" pitchFamily="34" charset="0"/>
              </a:rPr>
              <a:t>Modified Bitumen</a:t>
            </a:r>
            <a:endParaRPr lang="en-US" sz="3200" b="1" dirty="0">
              <a:solidFill>
                <a:schemeClr val="tx2">
                  <a:lumMod val="75000"/>
                </a:schemeClr>
              </a:solidFill>
              <a:latin typeface="Chicago" pitchFamily="34" charset="0"/>
            </a:endParaRPr>
          </a:p>
        </p:txBody>
      </p:sp>
    </p:spTree>
  </p:cSld>
  <p:clrMapOvr>
    <a:masterClrMapping/>
  </p:clrMapOvr>
  <p:transition>
    <p:wipe dir="r"/>
  </p:transition>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smtClean="0"/>
              <a:t>Recommendations</a:t>
            </a:r>
            <a:endParaRPr lang="en-US" dirty="0"/>
          </a:p>
        </p:txBody>
      </p:sp>
      <p:sp>
        <p:nvSpPr>
          <p:cNvPr id="3" name="Content Placeholder 2"/>
          <p:cNvSpPr>
            <a:spLocks noGrp="1"/>
          </p:cNvSpPr>
          <p:nvPr>
            <p:ph idx="1"/>
          </p:nvPr>
        </p:nvSpPr>
        <p:spPr>
          <a:xfrm>
            <a:off x="457200" y="1066800"/>
            <a:ext cx="8229600" cy="5059363"/>
          </a:xfrm>
        </p:spPr>
        <p:txBody>
          <a:bodyPr>
            <a:noAutofit/>
          </a:bodyPr>
          <a:lstStyle/>
          <a:p>
            <a:pPr lvl="1">
              <a:spcBef>
                <a:spcPts val="300"/>
              </a:spcBef>
              <a:spcAft>
                <a:spcPts val="300"/>
              </a:spcAft>
            </a:pPr>
            <a:r>
              <a:rPr lang="en-GB" dirty="0" smtClean="0"/>
              <a:t>Vapor Control:</a:t>
            </a:r>
          </a:p>
          <a:p>
            <a:pPr lvl="2">
              <a:spcBef>
                <a:spcPts val="300"/>
              </a:spcBef>
              <a:spcAft>
                <a:spcPts val="300"/>
              </a:spcAft>
            </a:pPr>
            <a:r>
              <a:rPr lang="en-GB" dirty="0" smtClean="0"/>
              <a:t> Concrete  or Gypsum Roof Deck</a:t>
            </a:r>
          </a:p>
          <a:p>
            <a:pPr lvl="2">
              <a:spcBef>
                <a:spcPts val="300"/>
              </a:spcBef>
              <a:spcAft>
                <a:spcPts val="300"/>
              </a:spcAft>
            </a:pPr>
            <a:r>
              <a:rPr lang="en-GB" dirty="0" smtClean="0"/>
              <a:t>Vapor Retarder</a:t>
            </a:r>
          </a:p>
          <a:p>
            <a:pPr lvl="3">
              <a:spcBef>
                <a:spcPts val="300"/>
              </a:spcBef>
              <a:spcAft>
                <a:spcPts val="300"/>
              </a:spcAft>
            </a:pPr>
            <a:r>
              <a:rPr lang="en-GB" sz="1800" dirty="0" smtClean="0"/>
              <a:t>Continuous</a:t>
            </a:r>
          </a:p>
          <a:p>
            <a:pPr lvl="3">
              <a:spcBef>
                <a:spcPts val="300"/>
              </a:spcBef>
              <a:spcAft>
                <a:spcPts val="300"/>
              </a:spcAft>
            </a:pPr>
            <a:r>
              <a:rPr lang="en-GB" sz="1800" dirty="0" smtClean="0"/>
              <a:t>Supported</a:t>
            </a:r>
          </a:p>
          <a:p>
            <a:pPr lvl="3">
              <a:spcBef>
                <a:spcPts val="300"/>
              </a:spcBef>
              <a:spcAft>
                <a:spcPts val="300"/>
              </a:spcAft>
            </a:pPr>
            <a:r>
              <a:rPr lang="en-GB" sz="1800" dirty="0" smtClean="0"/>
              <a:t>Unpunctured</a:t>
            </a:r>
          </a:p>
          <a:p>
            <a:pPr lvl="3">
              <a:spcBef>
                <a:spcPts val="300"/>
              </a:spcBef>
              <a:spcAft>
                <a:spcPts val="300"/>
              </a:spcAft>
            </a:pPr>
            <a:r>
              <a:rPr lang="en-GB" sz="1800" dirty="0" smtClean="0"/>
              <a:t>Sealed at penetrations, walls, expansion joints</a:t>
            </a:r>
          </a:p>
          <a:p>
            <a:pPr lvl="4">
              <a:spcBef>
                <a:spcPts val="300"/>
              </a:spcBef>
              <a:spcAft>
                <a:spcPts val="300"/>
              </a:spcAft>
            </a:pPr>
            <a:r>
              <a:rPr lang="en-GB" sz="1800" dirty="0" smtClean="0"/>
              <a:t>If you cant trace it with a pencil it will not work</a:t>
            </a:r>
          </a:p>
          <a:p>
            <a:pPr lvl="2">
              <a:spcBef>
                <a:spcPts val="300"/>
              </a:spcBef>
              <a:spcAft>
                <a:spcPts val="300"/>
              </a:spcAft>
              <a:buNone/>
            </a:pPr>
            <a:r>
              <a:rPr lang="en-GB" sz="2000" dirty="0" smtClean="0"/>
              <a:t>	Need to be compatible with the roof system and method of adhesion</a:t>
            </a:r>
          </a:p>
          <a:p>
            <a:pPr lvl="2">
              <a:spcBef>
                <a:spcPts val="300"/>
              </a:spcBef>
              <a:spcAft>
                <a:spcPts val="300"/>
              </a:spcAft>
            </a:pPr>
            <a:r>
              <a:rPr lang="en-GB" sz="2000" dirty="0" smtClean="0"/>
              <a:t>Mechanical fasteners cannot penetrate the vapor barrier, studies by the NRC show excessive air movement at the screw fasteners</a:t>
            </a:r>
            <a:endParaRPr lang="en-US" sz="2000" i="1" dirty="0" smtClean="0"/>
          </a:p>
        </p:txBody>
      </p:sp>
    </p:spTree>
  </p:cSld>
  <p:clrMapOvr>
    <a:masterClrMapping/>
  </p:clrMapOvr>
  <p:transition>
    <p:wipe dir="r"/>
  </p:transition>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smtClean="0"/>
              <a:t>Recommendations</a:t>
            </a:r>
            <a:endParaRPr lang="en-US" dirty="0"/>
          </a:p>
        </p:txBody>
      </p:sp>
      <p:sp>
        <p:nvSpPr>
          <p:cNvPr id="3" name="Content Placeholder 2"/>
          <p:cNvSpPr>
            <a:spLocks noGrp="1"/>
          </p:cNvSpPr>
          <p:nvPr>
            <p:ph idx="1"/>
          </p:nvPr>
        </p:nvSpPr>
        <p:spPr>
          <a:xfrm>
            <a:off x="457200" y="1219200"/>
            <a:ext cx="8229600" cy="4906963"/>
          </a:xfrm>
        </p:spPr>
        <p:txBody>
          <a:bodyPr>
            <a:noAutofit/>
          </a:bodyPr>
          <a:lstStyle/>
          <a:p>
            <a:pPr lvl="1">
              <a:spcAft>
                <a:spcPts val="1200"/>
              </a:spcAft>
            </a:pPr>
            <a:r>
              <a:rPr lang="en-GB" dirty="0" smtClean="0"/>
              <a:t>All penetrations through the roof deck and vapor retarder need to be sealed</a:t>
            </a:r>
          </a:p>
          <a:p>
            <a:pPr lvl="2">
              <a:spcAft>
                <a:spcPts val="1200"/>
              </a:spcAft>
            </a:pPr>
            <a:r>
              <a:rPr lang="en-GB" dirty="0" smtClean="0"/>
              <a:t>Coordination with the various disciplines that create the penetration(s) is required</a:t>
            </a:r>
            <a:endParaRPr lang="en-US" i="1" dirty="0" smtClean="0"/>
          </a:p>
        </p:txBody>
      </p:sp>
    </p:spTree>
  </p:cSld>
  <p:clrMapOvr>
    <a:masterClrMapping/>
  </p:clrMapOvr>
  <p:transition>
    <p:wipe dir="r"/>
  </p:transition>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smtClean="0"/>
              <a:t>Recommendations</a:t>
            </a:r>
            <a:endParaRPr lang="en-US" dirty="0"/>
          </a:p>
        </p:txBody>
      </p:sp>
      <p:sp>
        <p:nvSpPr>
          <p:cNvPr id="3" name="Content Placeholder 2"/>
          <p:cNvSpPr>
            <a:spLocks noGrp="1"/>
          </p:cNvSpPr>
          <p:nvPr>
            <p:ph idx="1"/>
          </p:nvPr>
        </p:nvSpPr>
        <p:spPr>
          <a:xfrm>
            <a:off x="457200" y="1219200"/>
            <a:ext cx="8229600" cy="4906963"/>
          </a:xfrm>
        </p:spPr>
        <p:txBody>
          <a:bodyPr>
            <a:noAutofit/>
          </a:bodyPr>
          <a:lstStyle/>
          <a:p>
            <a:pPr lvl="1">
              <a:spcAft>
                <a:spcPts val="1200"/>
              </a:spcAft>
            </a:pPr>
            <a:r>
              <a:rPr lang="en-GB" sz="3200" dirty="0" smtClean="0"/>
              <a:t>Insulation must be installed in layers with offset joints, and secured to the roof deck to meet the wind uplift requirements</a:t>
            </a:r>
            <a:endParaRPr lang="en-US" sz="3200" i="1" dirty="0" smtClean="0"/>
          </a:p>
          <a:p>
            <a:pPr lvl="2">
              <a:spcAft>
                <a:spcPts val="1200"/>
              </a:spcAft>
            </a:pPr>
            <a:r>
              <a:rPr lang="en-GB" dirty="0" smtClean="0"/>
              <a:t>Offset and open insulation joints and voids at penetrations and perimeters need to be sealed</a:t>
            </a:r>
            <a:endParaRPr lang="en-US" i="1" dirty="0" smtClean="0"/>
          </a:p>
          <a:p>
            <a:pPr lvl="2">
              <a:spcAft>
                <a:spcPts val="1200"/>
              </a:spcAft>
            </a:pPr>
            <a:r>
              <a:rPr lang="en-GB" dirty="0" smtClean="0"/>
              <a:t>Insulation needs to be protected:</a:t>
            </a:r>
          </a:p>
          <a:p>
            <a:pPr lvl="3">
              <a:spcAft>
                <a:spcPts val="1200"/>
              </a:spcAft>
            </a:pPr>
            <a:r>
              <a:rPr lang="en-GB" sz="1800" dirty="0" smtClean="0"/>
              <a:t>Utilize a cover board to protect the insulation from physical damage and increase wind uplift performance</a:t>
            </a:r>
            <a:endParaRPr lang="en-US" sz="1800" i="1" dirty="0" smtClean="0"/>
          </a:p>
        </p:txBody>
      </p:sp>
    </p:spTree>
  </p:cSld>
  <p:clrMapOvr>
    <a:masterClrMapping/>
  </p:clrMapOvr>
  <p:transition>
    <p:wipe dir="r"/>
  </p:transition>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smtClean="0"/>
              <a:t>Recommendations</a:t>
            </a:r>
            <a:endParaRPr lang="en-US" dirty="0"/>
          </a:p>
        </p:txBody>
      </p:sp>
      <p:sp>
        <p:nvSpPr>
          <p:cNvPr id="3" name="Content Placeholder 2"/>
          <p:cNvSpPr>
            <a:spLocks noGrp="1"/>
          </p:cNvSpPr>
          <p:nvPr>
            <p:ph idx="1"/>
          </p:nvPr>
        </p:nvSpPr>
        <p:spPr>
          <a:xfrm>
            <a:off x="457200" y="1219200"/>
            <a:ext cx="8229600" cy="4906963"/>
          </a:xfrm>
        </p:spPr>
        <p:txBody>
          <a:bodyPr>
            <a:normAutofit/>
          </a:bodyPr>
          <a:lstStyle/>
          <a:p>
            <a:pPr lvl="1">
              <a:spcAft>
                <a:spcPts val="1200"/>
              </a:spcAft>
            </a:pPr>
            <a:r>
              <a:rPr lang="en-GB" dirty="0" smtClean="0"/>
              <a:t>Utilize roof membranes of no less than 60 mils; 80 mils preferred</a:t>
            </a:r>
            <a:endParaRPr lang="en-US" i="1" dirty="0" smtClean="0"/>
          </a:p>
        </p:txBody>
      </p:sp>
    </p:spTree>
  </p:cSld>
  <p:clrMapOvr>
    <a:masterClrMapping/>
  </p:clrMapOvr>
  <p:transition>
    <p:wipe dir="r"/>
  </p:transition>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smtClean="0"/>
              <a:t>Recommendations</a:t>
            </a:r>
            <a:endParaRPr lang="en-US" dirty="0"/>
          </a:p>
        </p:txBody>
      </p:sp>
      <p:sp>
        <p:nvSpPr>
          <p:cNvPr id="3" name="Content Placeholder 2"/>
          <p:cNvSpPr>
            <a:spLocks noGrp="1"/>
          </p:cNvSpPr>
          <p:nvPr>
            <p:ph idx="1"/>
          </p:nvPr>
        </p:nvSpPr>
        <p:spPr>
          <a:xfrm>
            <a:off x="457200" y="1219200"/>
            <a:ext cx="8229600" cy="4906963"/>
          </a:xfrm>
        </p:spPr>
        <p:txBody>
          <a:bodyPr>
            <a:normAutofit/>
          </a:bodyPr>
          <a:lstStyle/>
          <a:p>
            <a:pPr lvl="1">
              <a:spcAft>
                <a:spcPts val="1200"/>
              </a:spcAft>
            </a:pPr>
            <a:r>
              <a:rPr lang="en-GB" dirty="0" smtClean="0"/>
              <a:t>Roof membranes should be fully adhered in place, in lieu of being mechanically attached</a:t>
            </a:r>
            <a:endParaRPr lang="en-US" i="1" dirty="0" smtClean="0"/>
          </a:p>
          <a:p>
            <a:pPr lvl="2">
              <a:spcAft>
                <a:spcPts val="1200"/>
              </a:spcAft>
            </a:pPr>
            <a:r>
              <a:rPr lang="en-GB" dirty="0" smtClean="0"/>
              <a:t>Solvent based adhesive should be used over water based or low VOC adhesives</a:t>
            </a:r>
            <a:endParaRPr lang="en-US" i="1" dirty="0" smtClean="0"/>
          </a:p>
          <a:p>
            <a:pPr lvl="2">
              <a:spcAft>
                <a:spcPts val="1200"/>
              </a:spcAft>
            </a:pPr>
            <a:r>
              <a:rPr lang="en-GB" dirty="0" smtClean="0"/>
              <a:t>Base flashing membranes should be of a tan or similar low reflective membrane</a:t>
            </a:r>
            <a:endParaRPr lang="en-US" i="1" dirty="0" smtClean="0"/>
          </a:p>
        </p:txBody>
      </p:sp>
    </p:spTree>
  </p:cSld>
  <p:clrMapOvr>
    <a:masterClrMapping/>
  </p:clrMapOvr>
  <p:transition>
    <p:wipe dir="r"/>
  </p:transition>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smtClean="0"/>
              <a:t>Recommendations</a:t>
            </a:r>
            <a:endParaRPr lang="en-US" dirty="0"/>
          </a:p>
        </p:txBody>
      </p:sp>
      <p:sp>
        <p:nvSpPr>
          <p:cNvPr id="3" name="Content Placeholder 2"/>
          <p:cNvSpPr>
            <a:spLocks noGrp="1"/>
          </p:cNvSpPr>
          <p:nvPr>
            <p:ph idx="1"/>
          </p:nvPr>
        </p:nvSpPr>
        <p:spPr>
          <a:xfrm>
            <a:off x="457200" y="1219200"/>
            <a:ext cx="8229600" cy="4906963"/>
          </a:xfrm>
        </p:spPr>
        <p:txBody>
          <a:bodyPr>
            <a:normAutofit/>
          </a:bodyPr>
          <a:lstStyle/>
          <a:p>
            <a:pPr lvl="1">
              <a:spcAft>
                <a:spcPts val="1200"/>
              </a:spcAft>
            </a:pPr>
            <a:r>
              <a:rPr lang="en-GB" dirty="0" smtClean="0"/>
              <a:t>Tan or similar low reflective membranes should be used below HVAC refrigeration piping, and in and around roof top cooling units</a:t>
            </a:r>
            <a:endParaRPr lang="en-US" i="1" dirty="0"/>
          </a:p>
        </p:txBody>
      </p:sp>
    </p:spTree>
  </p:cSld>
  <p:clrMapOvr>
    <a:masterClrMapping/>
  </p:clrMapOvr>
  <p:transition>
    <p:wipe dir="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p:spPr>
        <p:txBody>
          <a:bodyPr>
            <a:normAutofit/>
          </a:bodyPr>
          <a:lstStyle/>
          <a:p>
            <a:r>
              <a:rPr lang="en-US" sz="3600" dirty="0" smtClean="0"/>
              <a:t>Performing Cool Roofs</a:t>
            </a:r>
            <a:endParaRPr lang="en-US" sz="3600" dirty="0"/>
          </a:p>
        </p:txBody>
      </p:sp>
      <p:pic>
        <p:nvPicPr>
          <p:cNvPr id="5" name="Content Placeholder 4" descr="DSC_0025.JPG"/>
          <p:cNvPicPr>
            <a:picLocks noGrp="1" noChangeAspect="1"/>
          </p:cNvPicPr>
          <p:nvPr>
            <p:ph idx="1"/>
          </p:nvPr>
        </p:nvPicPr>
        <p:blipFill>
          <a:blip r:embed="rId3" cstate="email"/>
          <a:stretch>
            <a:fillRect/>
          </a:stretch>
        </p:blipFill>
        <p:spPr>
          <a:xfrm>
            <a:off x="228600" y="914400"/>
            <a:ext cx="8733251" cy="57911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 Box 4"/>
          <p:cNvSpPr txBox="1">
            <a:spLocks noChangeArrowheads="1"/>
          </p:cNvSpPr>
          <p:nvPr/>
        </p:nvSpPr>
        <p:spPr bwMode="auto">
          <a:xfrm>
            <a:off x="5257800" y="5943600"/>
            <a:ext cx="3352800" cy="579438"/>
          </a:xfrm>
          <a:prstGeom prst="rect">
            <a:avLst/>
          </a:prstGeom>
          <a:noFill/>
          <a:ln w="9525">
            <a:noFill/>
            <a:miter lim="800000"/>
            <a:headEnd/>
            <a:tailEnd/>
          </a:ln>
        </p:spPr>
        <p:txBody>
          <a:bodyPr>
            <a:spAutoFit/>
          </a:bodyPr>
          <a:lstStyle/>
          <a:p>
            <a:pPr algn="ctr">
              <a:spcBef>
                <a:spcPct val="50000"/>
              </a:spcBef>
            </a:pPr>
            <a:r>
              <a:rPr lang="en-US" sz="3200" b="1" dirty="0" smtClean="0">
                <a:solidFill>
                  <a:schemeClr val="tx2">
                    <a:lumMod val="75000"/>
                  </a:schemeClr>
                </a:solidFill>
                <a:latin typeface="Chicago" pitchFamily="34" charset="0"/>
              </a:rPr>
              <a:t>Ballasted</a:t>
            </a:r>
            <a:endParaRPr lang="en-US" sz="3200" b="1" dirty="0">
              <a:solidFill>
                <a:schemeClr val="tx2">
                  <a:lumMod val="75000"/>
                </a:schemeClr>
              </a:solidFill>
              <a:latin typeface="Chicago" pitchFamily="34" charset="0"/>
            </a:endParaRPr>
          </a:p>
        </p:txBody>
      </p:sp>
    </p:spTree>
  </p:cSld>
  <p:clrMapOvr>
    <a:masterClrMapping/>
  </p:clrMapOvr>
  <p:transition>
    <p:wipe dir="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normAutofit/>
          </a:bodyPr>
          <a:lstStyle/>
          <a:p>
            <a:r>
              <a:rPr lang="en-US" sz="3600" dirty="0" smtClean="0"/>
              <a:t>Performing Cool Roofs</a:t>
            </a:r>
            <a:endParaRPr lang="en-US" sz="3600" dirty="0"/>
          </a:p>
        </p:txBody>
      </p:sp>
      <p:pic>
        <p:nvPicPr>
          <p:cNvPr id="5" name="Content Placeholder 4" descr="DSC_0025.JPG"/>
          <p:cNvPicPr>
            <a:picLocks noGrp="1" noChangeAspect="1"/>
          </p:cNvPicPr>
          <p:nvPr>
            <p:ph idx="1"/>
          </p:nvPr>
        </p:nvPicPr>
        <p:blipFill>
          <a:blip r:embed="rId3" cstate="email"/>
          <a:stretch>
            <a:fillRect/>
          </a:stretch>
        </p:blipFill>
        <p:spPr>
          <a:xfrm>
            <a:off x="224863" y="887968"/>
            <a:ext cx="8690537" cy="581763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 Box 4"/>
          <p:cNvSpPr txBox="1">
            <a:spLocks noChangeArrowheads="1"/>
          </p:cNvSpPr>
          <p:nvPr/>
        </p:nvSpPr>
        <p:spPr bwMode="auto">
          <a:xfrm>
            <a:off x="6781800" y="6126162"/>
            <a:ext cx="2057400" cy="579438"/>
          </a:xfrm>
          <a:prstGeom prst="rect">
            <a:avLst/>
          </a:prstGeom>
          <a:noFill/>
          <a:ln w="9525">
            <a:noFill/>
            <a:miter lim="800000"/>
            <a:headEnd/>
            <a:tailEnd/>
          </a:ln>
        </p:spPr>
        <p:txBody>
          <a:bodyPr wrap="square">
            <a:spAutoFit/>
          </a:bodyPr>
          <a:lstStyle/>
          <a:p>
            <a:pPr algn="ctr">
              <a:spcBef>
                <a:spcPct val="50000"/>
              </a:spcBef>
            </a:pPr>
            <a:r>
              <a:rPr lang="en-US" sz="3200" b="1" dirty="0" smtClean="0">
                <a:solidFill>
                  <a:schemeClr val="tx2">
                    <a:lumMod val="75000"/>
                  </a:schemeClr>
                </a:solidFill>
                <a:latin typeface="Chicago" pitchFamily="34" charset="0"/>
              </a:rPr>
              <a:t>EPDM</a:t>
            </a:r>
            <a:endParaRPr lang="en-US" sz="3200" b="1" dirty="0">
              <a:solidFill>
                <a:schemeClr val="tx2">
                  <a:lumMod val="75000"/>
                </a:schemeClr>
              </a:solidFill>
              <a:latin typeface="Chicago" pitchFamily="34" charset="0"/>
            </a:endParaRPr>
          </a:p>
        </p:txBody>
      </p:sp>
    </p:spTree>
  </p:cSld>
  <p:clrMapOvr>
    <a:masterClrMapping/>
  </p:clrMapOvr>
  <p:transition>
    <p:wipe dir="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p:spPr>
        <p:txBody>
          <a:bodyPr>
            <a:normAutofit/>
          </a:bodyPr>
          <a:lstStyle/>
          <a:p>
            <a:r>
              <a:rPr lang="en-US" sz="3200" dirty="0" smtClean="0"/>
              <a:t>Performing Cool Roofs</a:t>
            </a:r>
            <a:endParaRPr lang="en-US" sz="3200" dirty="0"/>
          </a:p>
        </p:txBody>
      </p:sp>
      <p:pic>
        <p:nvPicPr>
          <p:cNvPr id="5" name="Content Placeholder 4" descr="DSC_0025.JPG"/>
          <p:cNvPicPr>
            <a:picLocks noGrp="1" noChangeAspect="1"/>
          </p:cNvPicPr>
          <p:nvPr>
            <p:ph idx="1"/>
          </p:nvPr>
        </p:nvPicPr>
        <p:blipFill>
          <a:blip r:embed="rId3" cstate="email"/>
          <a:stretch>
            <a:fillRect/>
          </a:stretch>
        </p:blipFill>
        <p:spPr>
          <a:xfrm>
            <a:off x="2791004" y="914400"/>
            <a:ext cx="3601444" cy="54310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 Box 4"/>
          <p:cNvSpPr txBox="1">
            <a:spLocks noChangeArrowheads="1"/>
          </p:cNvSpPr>
          <p:nvPr/>
        </p:nvSpPr>
        <p:spPr bwMode="auto">
          <a:xfrm>
            <a:off x="2819400" y="5181600"/>
            <a:ext cx="3581400" cy="1077218"/>
          </a:xfrm>
          <a:prstGeom prst="rect">
            <a:avLst/>
          </a:prstGeom>
          <a:noFill/>
          <a:ln w="9525">
            <a:noFill/>
            <a:miter lim="800000"/>
            <a:headEnd/>
            <a:tailEnd/>
          </a:ln>
        </p:spPr>
        <p:txBody>
          <a:bodyPr wrap="square">
            <a:spAutoFit/>
          </a:bodyPr>
          <a:lstStyle/>
          <a:p>
            <a:pPr algn="ctr">
              <a:spcBef>
                <a:spcPct val="50000"/>
              </a:spcBef>
            </a:pPr>
            <a:r>
              <a:rPr lang="en-US" sz="3200" b="1" dirty="0" smtClean="0">
                <a:solidFill>
                  <a:schemeClr val="tx2">
                    <a:lumMod val="75000"/>
                  </a:schemeClr>
                </a:solidFill>
                <a:latin typeface="Chicago" pitchFamily="34" charset="0"/>
              </a:rPr>
              <a:t>Qualified Roof Inspector</a:t>
            </a:r>
            <a:endParaRPr lang="en-US" sz="3200" b="1" dirty="0">
              <a:solidFill>
                <a:schemeClr val="tx2">
                  <a:lumMod val="75000"/>
                </a:schemeClr>
              </a:solidFill>
              <a:latin typeface="Chicago" pitchFamily="34" charset="0"/>
            </a:endParaRPr>
          </a:p>
        </p:txBody>
      </p:sp>
      <p:sp>
        <p:nvSpPr>
          <p:cNvPr id="7" name="Text Box 4"/>
          <p:cNvSpPr txBox="1">
            <a:spLocks noChangeArrowheads="1"/>
          </p:cNvSpPr>
          <p:nvPr/>
        </p:nvSpPr>
        <p:spPr bwMode="auto">
          <a:xfrm>
            <a:off x="-76200" y="6425625"/>
            <a:ext cx="9220200" cy="523220"/>
          </a:xfrm>
          <a:prstGeom prst="rect">
            <a:avLst/>
          </a:prstGeom>
          <a:noFill/>
          <a:ln w="9525">
            <a:noFill/>
            <a:miter lim="800000"/>
            <a:headEnd/>
            <a:tailEnd/>
          </a:ln>
        </p:spPr>
        <p:txBody>
          <a:bodyPr wrap="square">
            <a:spAutoFit/>
          </a:bodyPr>
          <a:lstStyle/>
          <a:p>
            <a:pPr algn="ctr">
              <a:spcBef>
                <a:spcPct val="50000"/>
              </a:spcBef>
            </a:pPr>
            <a:r>
              <a:rPr lang="en-US" sz="2800" b="1" i="1" dirty="0" smtClean="0">
                <a:solidFill>
                  <a:schemeClr val="tx2">
                    <a:lumMod val="75000"/>
                  </a:schemeClr>
                </a:solidFill>
                <a:latin typeface="Chicago" pitchFamily="34" charset="0"/>
              </a:rPr>
              <a:t>Modified Bitumen</a:t>
            </a:r>
            <a:endParaRPr lang="en-US" sz="2800" b="1" i="1" dirty="0">
              <a:solidFill>
                <a:schemeClr val="tx2">
                  <a:lumMod val="75000"/>
                </a:schemeClr>
              </a:solidFill>
              <a:latin typeface="Chicago" pitchFamily="34" charset="0"/>
            </a:endParaRPr>
          </a:p>
        </p:txBody>
      </p:sp>
    </p:spTree>
  </p:cSld>
  <p:clrMapOvr>
    <a:masterClrMapping/>
  </p:clrMapOvr>
  <p:transition>
    <p:wipe dir="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en-US" b="1" cap="all" dirty="0" smtClean="0">
                <a:ln w="0"/>
                <a:solidFill>
                  <a:schemeClr val="tx2">
                    <a:lumMod val="75000"/>
                  </a:schemeClr>
                </a:solidFill>
                <a:effectLst>
                  <a:reflection blurRad="12700" stA="50000" endPos="50000" dist="5000" dir="5400000" sy="-100000" rotWithShape="0"/>
                </a:effectLst>
              </a:rPr>
              <a:t>non-Performing Cool Roofs</a:t>
            </a:r>
            <a:endParaRPr lang="en-US" b="1" cap="all" dirty="0">
              <a:ln w="0"/>
              <a:solidFill>
                <a:schemeClr val="tx2">
                  <a:lumMod val="75000"/>
                </a:schemeClr>
              </a:solidFill>
              <a:effectLst>
                <a:reflection blurRad="12700" stA="50000" endPos="50000" dist="5000" dir="5400000" sy="-100000" rotWithShape="0"/>
              </a:effectLst>
            </a:endParaRPr>
          </a:p>
        </p:txBody>
      </p:sp>
      <p:sp>
        <p:nvSpPr>
          <p:cNvPr id="3" name="Content Placeholder 2"/>
          <p:cNvSpPr>
            <a:spLocks noGrp="1"/>
          </p:cNvSpPr>
          <p:nvPr>
            <p:ph idx="1"/>
          </p:nvPr>
        </p:nvSpPr>
        <p:spPr/>
        <p:txBody>
          <a:bodyPr/>
          <a:lstStyle/>
          <a:p>
            <a:r>
              <a:rPr lang="en-US" dirty="0" smtClean="0"/>
              <a:t>TPO</a:t>
            </a:r>
          </a:p>
          <a:p>
            <a:r>
              <a:rPr lang="en-US" dirty="0" smtClean="0"/>
              <a:t>Modified Bitumen</a:t>
            </a:r>
            <a:endParaRPr lang="en-US" dirty="0"/>
          </a:p>
        </p:txBody>
      </p:sp>
    </p:spTree>
  </p:cSld>
  <p:clrMapOvr>
    <a:masterClrMapping/>
  </p:clrMapOvr>
  <p:transition>
    <p:wipe dir="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normAutofit/>
          </a:bodyPr>
          <a:lstStyle/>
          <a:p>
            <a:r>
              <a:rPr lang="en-US" sz="3600" dirty="0" smtClean="0"/>
              <a:t>non-Performing Cool Roofs</a:t>
            </a:r>
            <a:endParaRPr lang="en-US" sz="3600" dirty="0"/>
          </a:p>
        </p:txBody>
      </p:sp>
      <p:pic>
        <p:nvPicPr>
          <p:cNvPr id="5" name="Content Placeholder 4" descr="DSC_0025.JPG"/>
          <p:cNvPicPr>
            <a:picLocks noGrp="1" noChangeAspect="1"/>
          </p:cNvPicPr>
          <p:nvPr>
            <p:ph idx="1"/>
          </p:nvPr>
        </p:nvPicPr>
        <p:blipFill>
          <a:blip r:embed="rId3" cstate="print"/>
          <a:stretch>
            <a:fillRect/>
          </a:stretch>
        </p:blipFill>
        <p:spPr>
          <a:xfrm>
            <a:off x="774705" y="990600"/>
            <a:ext cx="7378695" cy="553402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 Box 4"/>
          <p:cNvSpPr txBox="1">
            <a:spLocks noChangeArrowheads="1"/>
          </p:cNvSpPr>
          <p:nvPr/>
        </p:nvSpPr>
        <p:spPr bwMode="auto">
          <a:xfrm>
            <a:off x="3124200" y="5943600"/>
            <a:ext cx="5486400" cy="584775"/>
          </a:xfrm>
          <a:prstGeom prst="rect">
            <a:avLst/>
          </a:prstGeom>
          <a:noFill/>
          <a:ln w="9525">
            <a:noFill/>
            <a:miter lim="800000"/>
            <a:headEnd/>
            <a:tailEnd/>
          </a:ln>
        </p:spPr>
        <p:txBody>
          <a:bodyPr wrap="square">
            <a:spAutoFit/>
          </a:bodyPr>
          <a:lstStyle/>
          <a:p>
            <a:pPr algn="ctr">
              <a:spcBef>
                <a:spcPct val="50000"/>
              </a:spcBef>
            </a:pPr>
            <a:r>
              <a:rPr lang="en-US" sz="3200" b="1" dirty="0" smtClean="0">
                <a:solidFill>
                  <a:schemeClr val="tx2">
                    <a:lumMod val="75000"/>
                  </a:schemeClr>
                </a:solidFill>
                <a:latin typeface="Chicago" pitchFamily="34" charset="0"/>
              </a:rPr>
              <a:t>Modified Bitumen </a:t>
            </a:r>
            <a:endParaRPr lang="en-US" sz="3200" b="1" dirty="0">
              <a:solidFill>
                <a:schemeClr val="tx2">
                  <a:lumMod val="75000"/>
                </a:schemeClr>
              </a:solidFill>
              <a:latin typeface="Chicago" pitchFamily="34" charset="0"/>
            </a:endParaRPr>
          </a:p>
        </p:txBody>
      </p:sp>
    </p:spTree>
  </p:cSld>
  <p:clrMapOvr>
    <a:masterClrMapping/>
  </p:clrMapOvr>
  <p:transition>
    <p:wipe dir="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normAutofit/>
          </a:bodyPr>
          <a:lstStyle/>
          <a:p>
            <a:r>
              <a:rPr lang="en-US" sz="3600" dirty="0" smtClean="0"/>
              <a:t>non-Performing Cool Roofs</a:t>
            </a:r>
            <a:endParaRPr lang="en-US" sz="3600" dirty="0"/>
          </a:p>
        </p:txBody>
      </p:sp>
      <p:pic>
        <p:nvPicPr>
          <p:cNvPr id="5" name="Content Placeholder 4" descr="DSC_0025.JPG"/>
          <p:cNvPicPr>
            <a:picLocks noGrp="1" noChangeAspect="1"/>
          </p:cNvPicPr>
          <p:nvPr>
            <p:ph idx="1"/>
          </p:nvPr>
        </p:nvPicPr>
        <p:blipFill>
          <a:blip r:embed="rId3" cstate="email"/>
          <a:stretch>
            <a:fillRect/>
          </a:stretch>
        </p:blipFill>
        <p:spPr>
          <a:xfrm>
            <a:off x="533400" y="1066800"/>
            <a:ext cx="8113055" cy="537993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 Box 4"/>
          <p:cNvSpPr txBox="1">
            <a:spLocks noChangeArrowheads="1"/>
          </p:cNvSpPr>
          <p:nvPr/>
        </p:nvSpPr>
        <p:spPr bwMode="auto">
          <a:xfrm>
            <a:off x="6934200" y="5943600"/>
            <a:ext cx="1676400" cy="579438"/>
          </a:xfrm>
          <a:prstGeom prst="rect">
            <a:avLst/>
          </a:prstGeom>
          <a:noFill/>
          <a:ln w="9525">
            <a:noFill/>
            <a:miter lim="800000"/>
            <a:headEnd/>
            <a:tailEnd/>
          </a:ln>
        </p:spPr>
        <p:txBody>
          <a:bodyPr wrap="square">
            <a:spAutoFit/>
          </a:bodyPr>
          <a:lstStyle/>
          <a:p>
            <a:pPr algn="ctr">
              <a:spcBef>
                <a:spcPct val="50000"/>
              </a:spcBef>
            </a:pPr>
            <a:r>
              <a:rPr lang="en-US" sz="3200" b="1" dirty="0" smtClean="0">
                <a:solidFill>
                  <a:schemeClr val="tx2">
                    <a:lumMod val="75000"/>
                  </a:schemeClr>
                </a:solidFill>
                <a:latin typeface="Chicago" pitchFamily="34" charset="0"/>
              </a:rPr>
              <a:t>TPO</a:t>
            </a:r>
            <a:endParaRPr lang="en-US" sz="3200" b="1" dirty="0">
              <a:solidFill>
                <a:schemeClr val="tx2">
                  <a:lumMod val="75000"/>
                </a:schemeClr>
              </a:solidFill>
              <a:latin typeface="Chicago" pitchFamily="34" charset="0"/>
            </a:endParaRPr>
          </a:p>
        </p:txBody>
      </p:sp>
    </p:spTree>
  </p:cSld>
  <p:clrMapOvr>
    <a:masterClrMapping/>
  </p:clrMapOvr>
  <p:transition>
    <p:wipe dir="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normAutofit/>
          </a:bodyPr>
          <a:lstStyle/>
          <a:p>
            <a:r>
              <a:rPr lang="en-US" sz="3200" dirty="0" smtClean="0"/>
              <a:t>non-Performing Cool Roofs</a:t>
            </a:r>
            <a:endParaRPr lang="en-US" sz="3200" dirty="0"/>
          </a:p>
        </p:txBody>
      </p:sp>
      <p:pic>
        <p:nvPicPr>
          <p:cNvPr id="5" name="Content Placeholder 4" descr="DSC_0025.JPG"/>
          <p:cNvPicPr>
            <a:picLocks noGrp="1" noChangeAspect="1"/>
          </p:cNvPicPr>
          <p:nvPr>
            <p:ph idx="1"/>
          </p:nvPr>
        </p:nvPicPr>
        <p:blipFill>
          <a:blip r:embed="rId3" cstate="email"/>
          <a:stretch>
            <a:fillRect/>
          </a:stretch>
        </p:blipFill>
        <p:spPr>
          <a:xfrm>
            <a:off x="297058" y="914400"/>
            <a:ext cx="8618342" cy="5715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 Box 4"/>
          <p:cNvSpPr txBox="1">
            <a:spLocks noChangeArrowheads="1"/>
          </p:cNvSpPr>
          <p:nvPr/>
        </p:nvSpPr>
        <p:spPr bwMode="auto">
          <a:xfrm>
            <a:off x="7162800" y="6049962"/>
            <a:ext cx="1752600" cy="579438"/>
          </a:xfrm>
          <a:prstGeom prst="rect">
            <a:avLst/>
          </a:prstGeom>
          <a:noFill/>
          <a:ln w="9525">
            <a:noFill/>
            <a:miter lim="800000"/>
            <a:headEnd/>
            <a:tailEnd/>
          </a:ln>
        </p:spPr>
        <p:txBody>
          <a:bodyPr wrap="square">
            <a:spAutoFit/>
          </a:bodyPr>
          <a:lstStyle/>
          <a:p>
            <a:pPr algn="ctr">
              <a:spcBef>
                <a:spcPct val="50000"/>
              </a:spcBef>
            </a:pPr>
            <a:r>
              <a:rPr lang="en-US" sz="3200" b="1" dirty="0" smtClean="0">
                <a:solidFill>
                  <a:schemeClr val="tx2">
                    <a:lumMod val="75000"/>
                  </a:schemeClr>
                </a:solidFill>
                <a:latin typeface="Chicago" pitchFamily="34" charset="0"/>
              </a:rPr>
              <a:t>TPO</a:t>
            </a:r>
            <a:endParaRPr lang="en-US" sz="3200" b="1" dirty="0">
              <a:solidFill>
                <a:schemeClr val="tx2">
                  <a:lumMod val="75000"/>
                </a:schemeClr>
              </a:solidFill>
              <a:latin typeface="Chicago" pitchFamily="34" charset="0"/>
            </a:endParaRPr>
          </a:p>
        </p:txBody>
      </p:sp>
    </p:spTree>
  </p:cSld>
  <p:clrMapOvr>
    <a:masterClrMapping/>
  </p:clrMapOvr>
  <p:transition>
    <p:wipe dir="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p:spPr>
        <p:txBody>
          <a:bodyPr>
            <a:normAutofit/>
          </a:bodyPr>
          <a:lstStyle/>
          <a:p>
            <a:r>
              <a:rPr lang="en-US" sz="3200" dirty="0" smtClean="0"/>
              <a:t>non-Performing Cool Roofs</a:t>
            </a:r>
            <a:endParaRPr lang="en-US" sz="3200" dirty="0"/>
          </a:p>
        </p:txBody>
      </p:sp>
      <p:pic>
        <p:nvPicPr>
          <p:cNvPr id="5" name="Content Placeholder 4" descr="DSC_0025.JPG"/>
          <p:cNvPicPr>
            <a:picLocks noGrp="1" noChangeAspect="1"/>
          </p:cNvPicPr>
          <p:nvPr>
            <p:ph idx="1"/>
          </p:nvPr>
        </p:nvPicPr>
        <p:blipFill>
          <a:blip r:embed="rId3" cstate="email"/>
          <a:stretch>
            <a:fillRect/>
          </a:stretch>
        </p:blipFill>
        <p:spPr>
          <a:xfrm>
            <a:off x="457200" y="990600"/>
            <a:ext cx="8273610" cy="5486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 Box 4"/>
          <p:cNvSpPr txBox="1">
            <a:spLocks noChangeArrowheads="1"/>
          </p:cNvSpPr>
          <p:nvPr/>
        </p:nvSpPr>
        <p:spPr bwMode="auto">
          <a:xfrm>
            <a:off x="7315200" y="5973762"/>
            <a:ext cx="1752600" cy="579438"/>
          </a:xfrm>
          <a:prstGeom prst="rect">
            <a:avLst/>
          </a:prstGeom>
          <a:noFill/>
          <a:ln w="9525">
            <a:noFill/>
            <a:miter lim="800000"/>
            <a:headEnd/>
            <a:tailEnd/>
          </a:ln>
        </p:spPr>
        <p:txBody>
          <a:bodyPr wrap="square">
            <a:spAutoFit/>
          </a:bodyPr>
          <a:lstStyle/>
          <a:p>
            <a:pPr algn="ctr">
              <a:spcBef>
                <a:spcPct val="50000"/>
              </a:spcBef>
            </a:pPr>
            <a:r>
              <a:rPr lang="en-US" sz="3200" b="1" dirty="0" smtClean="0">
                <a:solidFill>
                  <a:schemeClr val="tx2">
                    <a:lumMod val="75000"/>
                  </a:schemeClr>
                </a:solidFill>
                <a:latin typeface="Chicago" pitchFamily="34" charset="0"/>
              </a:rPr>
              <a:t>TPO</a:t>
            </a:r>
            <a:endParaRPr lang="en-US" sz="3200" b="1" dirty="0">
              <a:solidFill>
                <a:schemeClr val="tx2">
                  <a:lumMod val="75000"/>
                </a:schemeClr>
              </a:solidFill>
              <a:latin typeface="Chicago" pitchFamily="34" charset="0"/>
            </a:endParaRPr>
          </a:p>
        </p:txBody>
      </p:sp>
    </p:spTree>
  </p:cSld>
  <p:clrMapOvr>
    <a:masterClrMapping/>
  </p:clrMapOvr>
  <p:transition>
    <p:wipe dir="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66800"/>
          </a:xfrm>
        </p:spPr>
        <p:txBody>
          <a:bodyPr>
            <a:normAutofit/>
          </a:bodyPr>
          <a:lstStyle/>
          <a:p>
            <a:r>
              <a:rPr lang="en-US" sz="3200" dirty="0" smtClean="0"/>
              <a:t>non-Performing Cool Roofs</a:t>
            </a:r>
            <a:endParaRPr lang="en-US" sz="3200" dirty="0"/>
          </a:p>
        </p:txBody>
      </p:sp>
      <p:pic>
        <p:nvPicPr>
          <p:cNvPr id="5" name="Content Placeholder 4" descr="DSC_0025.JPG"/>
          <p:cNvPicPr>
            <a:picLocks noGrp="1" noChangeAspect="1"/>
          </p:cNvPicPr>
          <p:nvPr>
            <p:ph idx="1"/>
          </p:nvPr>
        </p:nvPicPr>
        <p:blipFill>
          <a:blip r:embed="rId3" cstate="email"/>
          <a:stretch>
            <a:fillRect/>
          </a:stretch>
        </p:blipFill>
        <p:spPr>
          <a:xfrm>
            <a:off x="535198" y="1066800"/>
            <a:ext cx="8113054" cy="537358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 Box 4"/>
          <p:cNvSpPr txBox="1">
            <a:spLocks noChangeArrowheads="1"/>
          </p:cNvSpPr>
          <p:nvPr/>
        </p:nvSpPr>
        <p:spPr bwMode="auto">
          <a:xfrm>
            <a:off x="4495800" y="5867400"/>
            <a:ext cx="4114800" cy="584775"/>
          </a:xfrm>
          <a:prstGeom prst="rect">
            <a:avLst/>
          </a:prstGeom>
          <a:noFill/>
          <a:ln w="9525">
            <a:noFill/>
            <a:miter lim="800000"/>
            <a:headEnd/>
            <a:tailEnd/>
          </a:ln>
        </p:spPr>
        <p:txBody>
          <a:bodyPr wrap="square">
            <a:spAutoFit/>
          </a:bodyPr>
          <a:lstStyle/>
          <a:p>
            <a:pPr algn="ctr">
              <a:spcBef>
                <a:spcPct val="50000"/>
              </a:spcBef>
            </a:pPr>
            <a:r>
              <a:rPr lang="en-US" sz="3200" b="1" dirty="0" smtClean="0">
                <a:solidFill>
                  <a:schemeClr val="tx2">
                    <a:lumMod val="75000"/>
                  </a:schemeClr>
                </a:solidFill>
                <a:latin typeface="Chicago" pitchFamily="34" charset="0"/>
              </a:rPr>
              <a:t>Modified Bitumen</a:t>
            </a:r>
            <a:endParaRPr lang="en-US" sz="3200" b="1" dirty="0">
              <a:solidFill>
                <a:schemeClr val="tx2">
                  <a:lumMod val="75000"/>
                </a:schemeClr>
              </a:solidFill>
              <a:latin typeface="Chicago" pitchFamily="34" charset="0"/>
            </a:endParaRPr>
          </a:p>
        </p:txBody>
      </p:sp>
    </p:spTree>
  </p:cSld>
  <p:clrMapOvr>
    <a:masterClrMapping/>
  </p:clrMapOvr>
  <p:transition>
    <p:wipe dir="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90600"/>
          </a:xfrm>
        </p:spPr>
        <p:txBody>
          <a:bodyPr>
            <a:normAutofit/>
          </a:bodyPr>
          <a:lstStyle/>
          <a:p>
            <a:r>
              <a:rPr lang="en-US" sz="3600" dirty="0" smtClean="0"/>
              <a:t>Energy Savings MYTH OR FACT!</a:t>
            </a:r>
            <a:endParaRPr lang="en-US" sz="3600" dirty="0"/>
          </a:p>
        </p:txBody>
      </p:sp>
      <p:pic>
        <p:nvPicPr>
          <p:cNvPr id="5" name="Content Placeholder 4" descr="DSC_0025.JPG"/>
          <p:cNvPicPr>
            <a:picLocks noGrp="1" noChangeAspect="1"/>
          </p:cNvPicPr>
          <p:nvPr>
            <p:ph idx="1"/>
          </p:nvPr>
        </p:nvPicPr>
        <p:blipFill>
          <a:blip r:embed="rId3" cstate="print"/>
          <a:stretch>
            <a:fillRect/>
          </a:stretch>
        </p:blipFill>
        <p:spPr>
          <a:xfrm>
            <a:off x="2438400" y="914400"/>
            <a:ext cx="4424669" cy="575825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xmlns="" val="1721341836"/>
      </p:ext>
    </p:extLst>
  </p:cSld>
  <p:clrMapOvr>
    <a:masterClrMapping/>
  </p:clrMapOvr>
  <p:transition>
    <p:wipe dir="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2000"/>
          </a:xfrm>
        </p:spPr>
        <p:txBody>
          <a:bodyPr>
            <a:normAutofit/>
          </a:bodyPr>
          <a:lstStyle/>
          <a:p>
            <a:r>
              <a:rPr lang="en-US" sz="3200" dirty="0" smtClean="0"/>
              <a:t>non-Performing Cool Roofs</a:t>
            </a:r>
            <a:endParaRPr lang="en-US" sz="3200" dirty="0"/>
          </a:p>
        </p:txBody>
      </p:sp>
      <p:pic>
        <p:nvPicPr>
          <p:cNvPr id="5" name="Content Placeholder 4" descr="DSC_0025.JPG"/>
          <p:cNvPicPr>
            <a:picLocks noGrp="1" noChangeAspect="1"/>
          </p:cNvPicPr>
          <p:nvPr>
            <p:ph idx="1"/>
          </p:nvPr>
        </p:nvPicPr>
        <p:blipFill>
          <a:blip r:embed="rId3" cstate="email"/>
          <a:stretch>
            <a:fillRect/>
          </a:stretch>
        </p:blipFill>
        <p:spPr>
          <a:xfrm>
            <a:off x="286871" y="838200"/>
            <a:ext cx="8628529" cy="5715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 Box 4"/>
          <p:cNvSpPr txBox="1">
            <a:spLocks noChangeArrowheads="1"/>
          </p:cNvSpPr>
          <p:nvPr/>
        </p:nvSpPr>
        <p:spPr bwMode="auto">
          <a:xfrm>
            <a:off x="4267200" y="5943600"/>
            <a:ext cx="4572000" cy="579438"/>
          </a:xfrm>
          <a:prstGeom prst="rect">
            <a:avLst/>
          </a:prstGeom>
          <a:noFill/>
          <a:ln w="9525">
            <a:noFill/>
            <a:miter lim="800000"/>
            <a:headEnd/>
            <a:tailEnd/>
          </a:ln>
        </p:spPr>
        <p:txBody>
          <a:bodyPr wrap="square">
            <a:spAutoFit/>
          </a:bodyPr>
          <a:lstStyle/>
          <a:p>
            <a:pPr algn="ctr">
              <a:spcBef>
                <a:spcPct val="50000"/>
              </a:spcBef>
            </a:pPr>
            <a:r>
              <a:rPr lang="en-US" sz="3200" b="1" dirty="0" smtClean="0">
                <a:solidFill>
                  <a:schemeClr val="tx2">
                    <a:lumMod val="75000"/>
                  </a:schemeClr>
                </a:solidFill>
                <a:latin typeface="Chicago" pitchFamily="34" charset="0"/>
              </a:rPr>
              <a:t>Modified Bitumen </a:t>
            </a:r>
            <a:endParaRPr lang="en-US" sz="3200" b="1" dirty="0">
              <a:solidFill>
                <a:schemeClr val="tx2">
                  <a:lumMod val="75000"/>
                </a:schemeClr>
              </a:solidFill>
              <a:latin typeface="Chicago" pitchFamily="34" charset="0"/>
            </a:endParaRPr>
          </a:p>
        </p:txBody>
      </p:sp>
    </p:spTree>
  </p:cSld>
  <p:clrMapOvr>
    <a:masterClrMapping/>
  </p:clrMapOvr>
  <p:transition>
    <p:wipe dir="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90600"/>
          </a:xfrm>
        </p:spPr>
        <p:txBody>
          <a:bodyPr>
            <a:normAutofit/>
          </a:bodyPr>
          <a:lstStyle/>
          <a:p>
            <a:r>
              <a:rPr lang="en-US" sz="3600" dirty="0" smtClean="0"/>
              <a:t>non-Performing Cool Roofs</a:t>
            </a:r>
            <a:endParaRPr lang="en-US" sz="2800" dirty="0"/>
          </a:p>
        </p:txBody>
      </p:sp>
      <p:pic>
        <p:nvPicPr>
          <p:cNvPr id="5" name="Content Placeholder 4" descr="DSC_0025.JPG"/>
          <p:cNvPicPr>
            <a:picLocks noGrp="1" noChangeAspect="1"/>
          </p:cNvPicPr>
          <p:nvPr>
            <p:ph idx="1"/>
          </p:nvPr>
        </p:nvPicPr>
        <p:blipFill>
          <a:blip r:embed="rId3" cstate="email"/>
          <a:stretch>
            <a:fillRect/>
          </a:stretch>
        </p:blipFill>
        <p:spPr>
          <a:xfrm>
            <a:off x="369110" y="990600"/>
            <a:ext cx="8470090" cy="561005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 Box 4"/>
          <p:cNvSpPr txBox="1">
            <a:spLocks noChangeArrowheads="1"/>
          </p:cNvSpPr>
          <p:nvPr/>
        </p:nvSpPr>
        <p:spPr bwMode="auto">
          <a:xfrm>
            <a:off x="4343400" y="5943600"/>
            <a:ext cx="4267200" cy="584775"/>
          </a:xfrm>
          <a:prstGeom prst="rect">
            <a:avLst/>
          </a:prstGeom>
          <a:noFill/>
          <a:ln w="9525">
            <a:noFill/>
            <a:miter lim="800000"/>
            <a:headEnd/>
            <a:tailEnd/>
          </a:ln>
        </p:spPr>
        <p:txBody>
          <a:bodyPr wrap="square">
            <a:spAutoFit/>
          </a:bodyPr>
          <a:lstStyle/>
          <a:p>
            <a:pPr algn="ctr">
              <a:spcBef>
                <a:spcPct val="50000"/>
              </a:spcBef>
            </a:pPr>
            <a:r>
              <a:rPr lang="en-US" sz="3200" b="1" dirty="0" smtClean="0">
                <a:solidFill>
                  <a:schemeClr val="tx2">
                    <a:lumMod val="75000"/>
                  </a:schemeClr>
                </a:solidFill>
                <a:latin typeface="Chicago" pitchFamily="34" charset="0"/>
              </a:rPr>
              <a:t>Modified Bitumen</a:t>
            </a:r>
            <a:endParaRPr lang="en-US" sz="3200" b="1" dirty="0">
              <a:solidFill>
                <a:schemeClr val="tx2">
                  <a:lumMod val="75000"/>
                </a:schemeClr>
              </a:solidFill>
              <a:latin typeface="Chicago" pitchFamily="34" charset="0"/>
            </a:endParaRPr>
          </a:p>
        </p:txBody>
      </p:sp>
    </p:spTree>
  </p:cSld>
  <p:clrMapOvr>
    <a:masterClrMapping/>
  </p:clrMapOvr>
  <p:transition>
    <p:wipe dir="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90600"/>
          </a:xfrm>
        </p:spPr>
        <p:txBody>
          <a:bodyPr>
            <a:normAutofit/>
          </a:bodyPr>
          <a:lstStyle/>
          <a:p>
            <a:r>
              <a:rPr lang="en-US" sz="3600" dirty="0" smtClean="0"/>
              <a:t>non-Performing Cool Roofs</a:t>
            </a:r>
            <a:endParaRPr lang="en-US" sz="3600" dirty="0"/>
          </a:p>
        </p:txBody>
      </p:sp>
      <p:pic>
        <p:nvPicPr>
          <p:cNvPr id="5" name="Content Placeholder 4" descr="DSC_0025.JPG"/>
          <p:cNvPicPr>
            <a:picLocks noGrp="1" noChangeAspect="1"/>
          </p:cNvPicPr>
          <p:nvPr>
            <p:ph idx="1"/>
          </p:nvPr>
        </p:nvPicPr>
        <p:blipFill>
          <a:blip r:embed="rId3" cstate="email"/>
          <a:stretch>
            <a:fillRect/>
          </a:stretch>
        </p:blipFill>
        <p:spPr>
          <a:xfrm>
            <a:off x="535198" y="1066800"/>
            <a:ext cx="8113052" cy="53735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 Box 4"/>
          <p:cNvSpPr txBox="1">
            <a:spLocks noChangeArrowheads="1"/>
          </p:cNvSpPr>
          <p:nvPr/>
        </p:nvSpPr>
        <p:spPr bwMode="auto">
          <a:xfrm>
            <a:off x="4267200" y="5867400"/>
            <a:ext cx="4419600" cy="584775"/>
          </a:xfrm>
          <a:prstGeom prst="rect">
            <a:avLst/>
          </a:prstGeom>
          <a:noFill/>
          <a:ln w="9525">
            <a:noFill/>
            <a:miter lim="800000"/>
            <a:headEnd/>
            <a:tailEnd/>
          </a:ln>
        </p:spPr>
        <p:txBody>
          <a:bodyPr wrap="square">
            <a:spAutoFit/>
          </a:bodyPr>
          <a:lstStyle/>
          <a:p>
            <a:pPr algn="ctr">
              <a:spcBef>
                <a:spcPct val="50000"/>
              </a:spcBef>
            </a:pPr>
            <a:r>
              <a:rPr lang="en-US" sz="3200" b="1" dirty="0" smtClean="0">
                <a:solidFill>
                  <a:schemeClr val="tx2">
                    <a:lumMod val="75000"/>
                  </a:schemeClr>
                </a:solidFill>
                <a:latin typeface="Chicago" pitchFamily="34" charset="0"/>
              </a:rPr>
              <a:t>Modified Bitumen</a:t>
            </a:r>
            <a:endParaRPr lang="en-US" sz="3200" b="1" dirty="0">
              <a:solidFill>
                <a:schemeClr val="tx2">
                  <a:lumMod val="75000"/>
                </a:schemeClr>
              </a:solidFill>
              <a:latin typeface="Chicago" pitchFamily="34" charset="0"/>
            </a:endParaRPr>
          </a:p>
        </p:txBody>
      </p:sp>
    </p:spTree>
  </p:cSld>
  <p:clrMapOvr>
    <a:masterClrMapping/>
  </p:clrMapOvr>
  <p:transition>
    <p:wipe dir="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90600"/>
          </a:xfrm>
        </p:spPr>
        <p:txBody>
          <a:bodyPr>
            <a:normAutofit/>
          </a:bodyPr>
          <a:lstStyle/>
          <a:p>
            <a:r>
              <a:rPr lang="en-US" sz="3600" dirty="0" smtClean="0"/>
              <a:t>non-Performing Cool Roofs</a:t>
            </a:r>
            <a:endParaRPr lang="en-US" sz="3600" dirty="0"/>
          </a:p>
        </p:txBody>
      </p:sp>
      <p:pic>
        <p:nvPicPr>
          <p:cNvPr id="5" name="Content Placeholder 4" descr="DSC_0025.JPG"/>
          <p:cNvPicPr>
            <a:picLocks noGrp="1" noChangeAspect="1"/>
          </p:cNvPicPr>
          <p:nvPr>
            <p:ph idx="1"/>
          </p:nvPr>
        </p:nvPicPr>
        <p:blipFill>
          <a:blip r:embed="rId3" cstate="email"/>
          <a:stretch>
            <a:fillRect/>
          </a:stretch>
        </p:blipFill>
        <p:spPr>
          <a:xfrm>
            <a:off x="535198" y="1143000"/>
            <a:ext cx="8113052" cy="537357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 Box 4"/>
          <p:cNvSpPr txBox="1">
            <a:spLocks noChangeArrowheads="1"/>
          </p:cNvSpPr>
          <p:nvPr/>
        </p:nvSpPr>
        <p:spPr bwMode="auto">
          <a:xfrm>
            <a:off x="3733800" y="5943600"/>
            <a:ext cx="4876800" cy="584775"/>
          </a:xfrm>
          <a:prstGeom prst="rect">
            <a:avLst/>
          </a:prstGeom>
          <a:noFill/>
          <a:ln w="9525">
            <a:noFill/>
            <a:miter lim="800000"/>
            <a:headEnd/>
            <a:tailEnd/>
          </a:ln>
        </p:spPr>
        <p:txBody>
          <a:bodyPr wrap="square">
            <a:spAutoFit/>
          </a:bodyPr>
          <a:lstStyle/>
          <a:p>
            <a:pPr algn="ctr">
              <a:spcBef>
                <a:spcPct val="50000"/>
              </a:spcBef>
            </a:pPr>
            <a:r>
              <a:rPr lang="en-US" sz="3200" b="1" dirty="0" smtClean="0">
                <a:solidFill>
                  <a:schemeClr val="tx2">
                    <a:lumMod val="75000"/>
                  </a:schemeClr>
                </a:solidFill>
                <a:latin typeface="Chicago" pitchFamily="34" charset="0"/>
              </a:rPr>
              <a:t>Modified Bitumen</a:t>
            </a:r>
            <a:endParaRPr lang="en-US" sz="3200" b="1" dirty="0">
              <a:solidFill>
                <a:schemeClr val="tx2">
                  <a:lumMod val="75000"/>
                </a:schemeClr>
              </a:solidFill>
              <a:latin typeface="Chicago" pitchFamily="34" charset="0"/>
            </a:endParaRPr>
          </a:p>
        </p:txBody>
      </p:sp>
    </p:spTree>
  </p:cSld>
  <p:clrMapOvr>
    <a:masterClrMapping/>
  </p:clrMapOvr>
  <p:transition>
    <p:wipe dir="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Today’s Goals</a:t>
            </a:r>
            <a:endParaRPr lang="en-US" dirty="0"/>
          </a:p>
        </p:txBody>
      </p:sp>
      <p:sp>
        <p:nvSpPr>
          <p:cNvPr id="3" name="Content Placeholder 2"/>
          <p:cNvSpPr>
            <a:spLocks noGrp="1"/>
          </p:cNvSpPr>
          <p:nvPr>
            <p:ph idx="1"/>
          </p:nvPr>
        </p:nvSpPr>
        <p:spPr>
          <a:xfrm>
            <a:off x="457200" y="1447800"/>
            <a:ext cx="8229600" cy="4525963"/>
          </a:xfrm>
        </p:spPr>
        <p:txBody>
          <a:bodyPr>
            <a:normAutofit lnSpcReduction="10000"/>
          </a:bodyPr>
          <a:lstStyle/>
          <a:p>
            <a:r>
              <a:rPr lang="en-US" dirty="0" smtClean="0"/>
              <a:t>Understand the importance of </a:t>
            </a:r>
            <a:r>
              <a:rPr lang="en-US" dirty="0" smtClean="0">
                <a:solidFill>
                  <a:schemeClr val="bg2"/>
                </a:solidFill>
              </a:rPr>
              <a:t>DESIGN</a:t>
            </a:r>
            <a:r>
              <a:rPr lang="en-US" dirty="0" smtClean="0"/>
              <a:t> in ‘Cool Roof Systems’</a:t>
            </a:r>
          </a:p>
          <a:p>
            <a:r>
              <a:rPr lang="en-US" dirty="0" smtClean="0"/>
              <a:t>Grasp the importance of understanding and controlling air movement in the success of roof system design</a:t>
            </a:r>
          </a:p>
          <a:p>
            <a:r>
              <a:rPr lang="en-US" dirty="0" smtClean="0"/>
              <a:t>Understanding that air flow into cool roof systems can be detrimental to their long term performance</a:t>
            </a:r>
          </a:p>
          <a:p>
            <a:endParaRPr lang="en-US" dirty="0"/>
          </a:p>
        </p:txBody>
      </p:sp>
      <p:sp useBgFill="1">
        <p:nvSpPr>
          <p:cNvPr id="5" name="Rectangle 4"/>
          <p:cNvSpPr/>
          <p:nvPr/>
        </p:nvSpPr>
        <p:spPr>
          <a:xfrm>
            <a:off x="838200" y="1981200"/>
            <a:ext cx="1676400" cy="381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p:cNvSpPr txBox="1"/>
          <p:nvPr/>
        </p:nvSpPr>
        <p:spPr>
          <a:xfrm>
            <a:off x="838200" y="1828800"/>
            <a:ext cx="1905000" cy="584775"/>
          </a:xfrm>
          <a:prstGeom prst="rect">
            <a:avLst/>
          </a:prstGeom>
          <a:noFill/>
        </p:spPr>
        <p:txBody>
          <a:bodyPr wrap="square" rtlCol="0">
            <a:spAutoFit/>
          </a:bodyPr>
          <a:lstStyle/>
          <a:p>
            <a:r>
              <a:rPr lang="en-US" sz="3200" dirty="0" smtClean="0"/>
              <a:t>DESIGN</a:t>
            </a: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mph" presetSubtype="0" repeatCount="indefinite" fill="hold" grpId="1" nodeType="withEffect">
                                  <p:stCondLst>
                                    <p:cond delay="0"/>
                                  </p:stCondLst>
                                  <p:endCondLst>
                                    <p:cond evt="onNext" delay="0">
                                      <p:tgtEl>
                                        <p:sldTgt/>
                                      </p:tgtEl>
                                    </p:cond>
                                  </p:endCondLst>
                                  <p:iterate type="lt">
                                    <p:tmPct val="4000"/>
                                  </p:iterate>
                                  <p:childTnLst>
                                    <p:set>
                                      <p:cBhvr override="childStyle">
                                        <p:cTn id="6" dur="500" fill="hold"/>
                                        <p:tgtEl>
                                          <p:spTgt spid="6"/>
                                        </p:tgtEl>
                                        <p:attrNameLst>
                                          <p:attrName>style.color</p:attrName>
                                        </p:attrNameLst>
                                      </p:cBhvr>
                                      <p:to>
                                        <p:clrVal>
                                          <a:srgbClr val="FFCC00"/>
                                        </p:clrVal>
                                      </p:to>
                                    </p:set>
                                    <p:set>
                                      <p:cBhvr>
                                        <p:cTn id="7" dur="500" fill="hold"/>
                                        <p:tgtEl>
                                          <p:spTgt spid="6"/>
                                        </p:tgtEl>
                                        <p:attrNameLst>
                                          <p:attrName>fillcolor</p:attrName>
                                        </p:attrNameLst>
                                      </p:cBhvr>
                                      <p:to>
                                        <p:clrVal>
                                          <a:srgbClr val="FFCC00"/>
                                        </p:clrVal>
                                      </p:to>
                                    </p:set>
                                    <p:set>
                                      <p:cBhvr>
                                        <p:cTn id="8" dur="500" fill="hold"/>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Today’s Goals</a:t>
            </a:r>
            <a:endParaRPr lang="en-US" dirty="0"/>
          </a:p>
        </p:txBody>
      </p:sp>
      <p:sp>
        <p:nvSpPr>
          <p:cNvPr id="3" name="Content Placeholder 2"/>
          <p:cNvSpPr>
            <a:spLocks noGrp="1"/>
          </p:cNvSpPr>
          <p:nvPr>
            <p:ph idx="1"/>
          </p:nvPr>
        </p:nvSpPr>
        <p:spPr>
          <a:xfrm>
            <a:off x="457200" y="1447800"/>
            <a:ext cx="8229600" cy="4525963"/>
          </a:xfrm>
        </p:spPr>
        <p:txBody>
          <a:bodyPr>
            <a:normAutofit lnSpcReduction="10000"/>
          </a:bodyPr>
          <a:lstStyle/>
          <a:p>
            <a:r>
              <a:rPr lang="en-US" dirty="0" smtClean="0"/>
              <a:t>Learn that buildings have life cycles and that interior moisture levels and air flow into roofing systems will vary</a:t>
            </a:r>
          </a:p>
          <a:p>
            <a:r>
              <a:rPr lang="en-US" dirty="0" smtClean="0"/>
              <a:t>Acknowledge that ‘unintended’ consequences can and will shorten service life</a:t>
            </a:r>
          </a:p>
          <a:p>
            <a:r>
              <a:rPr lang="en-US" dirty="0" smtClean="0"/>
              <a:t>Realize roofs are systems, and as such can NOT be designed as a single component</a:t>
            </a:r>
          </a:p>
          <a:p>
            <a:endParaRPr lang="en-US" dirty="0"/>
          </a:p>
        </p:txBody>
      </p:sp>
    </p:spTree>
  </p:cSld>
  <p:clrMapOvr>
    <a:masterClrMapping/>
  </p:clrMapOvr>
  <p:transition>
    <p:wipe dir="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Today’s Goals</a:t>
            </a:r>
            <a:endParaRPr lang="en-US" dirty="0"/>
          </a:p>
        </p:txBody>
      </p:sp>
      <p:sp>
        <p:nvSpPr>
          <p:cNvPr id="3" name="Content Placeholder 2"/>
          <p:cNvSpPr>
            <a:spLocks noGrp="1"/>
          </p:cNvSpPr>
          <p:nvPr>
            <p:ph idx="1"/>
          </p:nvPr>
        </p:nvSpPr>
        <p:spPr>
          <a:xfrm>
            <a:off x="457200" y="1447800"/>
            <a:ext cx="8229600" cy="4525963"/>
          </a:xfrm>
        </p:spPr>
        <p:txBody>
          <a:bodyPr>
            <a:normAutofit lnSpcReduction="10000"/>
          </a:bodyPr>
          <a:lstStyle/>
          <a:p>
            <a:r>
              <a:rPr lang="en-US" dirty="0" smtClean="0"/>
              <a:t>Assist you in the success of your cool roof system design</a:t>
            </a:r>
          </a:p>
          <a:p>
            <a:r>
              <a:rPr lang="en-US" dirty="0" smtClean="0"/>
              <a:t>Realize that you, as designer, and not the proponents of cool roofs, have responsibility if failure results</a:t>
            </a:r>
          </a:p>
          <a:p>
            <a:r>
              <a:rPr lang="en-US" dirty="0" smtClean="0"/>
              <a:t>That as a ‘Designer’ you are responsible for keeping the water above the top of your roof membrane</a:t>
            </a:r>
          </a:p>
          <a:p>
            <a:endParaRPr lang="en-US" dirty="0"/>
          </a:p>
        </p:txBody>
      </p:sp>
    </p:spTree>
  </p:cSld>
  <p:clrMapOvr>
    <a:masterClrMapping/>
  </p:clrMapOvr>
  <p:transition>
    <p:wipe dir="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90600"/>
          </a:xfrm>
        </p:spPr>
        <p:txBody>
          <a:bodyPr>
            <a:normAutofit fontScale="90000"/>
          </a:bodyPr>
          <a:lstStyle/>
          <a:p>
            <a:r>
              <a:rPr lang="en-US" sz="3600" dirty="0" smtClean="0"/>
              <a:t>GLOBAL WARMING MYTH OR FACT!</a:t>
            </a:r>
            <a:endParaRPr lang="en-US" sz="3600" dirty="0"/>
          </a:p>
        </p:txBody>
      </p:sp>
      <p:pic>
        <p:nvPicPr>
          <p:cNvPr id="5" name="Content Placeholder 4" descr="DSC_0025.JPG"/>
          <p:cNvPicPr>
            <a:picLocks noGrp="1" noChangeAspect="1"/>
          </p:cNvPicPr>
          <p:nvPr>
            <p:ph idx="1"/>
          </p:nvPr>
        </p:nvPicPr>
        <p:blipFill>
          <a:blip r:embed="rId3" cstate="print"/>
          <a:stretch>
            <a:fillRect/>
          </a:stretch>
        </p:blipFill>
        <p:spPr>
          <a:xfrm>
            <a:off x="1250688" y="1066800"/>
            <a:ext cx="6682071" cy="53735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wipe dir="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90600"/>
          </a:xfrm>
        </p:spPr>
        <p:txBody>
          <a:bodyPr>
            <a:normAutofit fontScale="90000"/>
          </a:bodyPr>
          <a:lstStyle/>
          <a:p>
            <a:r>
              <a:rPr lang="en-US" sz="3600" dirty="0" smtClean="0"/>
              <a:t>GLOBAL WARMING MYTH OR FACT!</a:t>
            </a:r>
            <a:endParaRPr lang="en-US" sz="3600" dirty="0"/>
          </a:p>
        </p:txBody>
      </p:sp>
      <p:pic>
        <p:nvPicPr>
          <p:cNvPr id="5" name="Content Placeholder 4" descr="DSC_0025.JPG"/>
          <p:cNvPicPr>
            <a:picLocks noGrp="1" noChangeAspect="1"/>
          </p:cNvPicPr>
          <p:nvPr>
            <p:ph idx="1"/>
          </p:nvPr>
        </p:nvPicPr>
        <p:blipFill>
          <a:blip r:embed="rId3" cstate="print"/>
          <a:stretch>
            <a:fillRect/>
          </a:stretch>
        </p:blipFill>
        <p:spPr>
          <a:xfrm>
            <a:off x="2117086" y="797902"/>
            <a:ext cx="4817114" cy="590769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wipe dir="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90600"/>
          </a:xfrm>
        </p:spPr>
        <p:txBody>
          <a:bodyPr>
            <a:normAutofit fontScale="90000"/>
          </a:bodyPr>
          <a:lstStyle/>
          <a:p>
            <a:r>
              <a:rPr lang="en-US" sz="3600" dirty="0" smtClean="0"/>
              <a:t>GLOBAL WARMING MYTH OR FACT!</a:t>
            </a:r>
            <a:endParaRPr lang="en-US" sz="3600" dirty="0"/>
          </a:p>
        </p:txBody>
      </p:sp>
      <p:pic>
        <p:nvPicPr>
          <p:cNvPr id="5" name="Content Placeholder 4" descr="DSC_0025.JPG"/>
          <p:cNvPicPr>
            <a:picLocks noGrp="1" noChangeAspect="1"/>
          </p:cNvPicPr>
          <p:nvPr>
            <p:ph idx="1"/>
          </p:nvPr>
        </p:nvPicPr>
        <p:blipFill>
          <a:blip r:embed="rId3" cstate="print"/>
          <a:stretch>
            <a:fillRect/>
          </a:stretch>
        </p:blipFill>
        <p:spPr>
          <a:xfrm>
            <a:off x="533400" y="990600"/>
            <a:ext cx="8092248" cy="5334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wipe dir="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smtClean="0"/>
              <a:t>Why Are we here?</a:t>
            </a:r>
            <a:endParaRPr lang="en-US" dirty="0"/>
          </a:p>
        </p:txBody>
      </p:sp>
      <p:pic>
        <p:nvPicPr>
          <p:cNvPr id="4" name="Content Placeholder 3" descr="6-13-07-04.jpg"/>
          <p:cNvPicPr>
            <a:picLocks noGrp="1" noChangeAspect="1"/>
          </p:cNvPicPr>
          <p:nvPr>
            <p:ph idx="1"/>
          </p:nvPr>
        </p:nvPicPr>
        <p:blipFill>
          <a:blip r:embed="rId3" cstate="print"/>
          <a:stretch>
            <a:fillRect/>
          </a:stretch>
        </p:blipFill>
        <p:spPr>
          <a:xfrm>
            <a:off x="2819400" y="1143000"/>
            <a:ext cx="3666530" cy="543189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wipe dir="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a:bodyPr>
          <a:lstStyle/>
          <a:p>
            <a:r>
              <a:rPr lang="en-US" dirty="0" smtClean="0"/>
              <a:t>Perfect Cool Roof?</a:t>
            </a:r>
            <a:endParaRPr lang="en-US" dirty="0"/>
          </a:p>
        </p:txBody>
      </p:sp>
      <p:pic>
        <p:nvPicPr>
          <p:cNvPr id="4" name="Picture 5" descr="IMG_0446"/>
          <p:cNvPicPr>
            <a:picLocks noGrp="1" noChangeAspect="1" noChangeArrowheads="1"/>
          </p:cNvPicPr>
          <p:nvPr>
            <p:ph/>
          </p:nvPr>
        </p:nvPicPr>
        <p:blipFill>
          <a:blip r:embed="rId3" cstate="email"/>
          <a:srcRect/>
          <a:stretch>
            <a:fillRect/>
          </a:stretch>
        </p:blipFill>
        <p:spPr>
          <a:xfrm>
            <a:off x="1295400" y="1143000"/>
            <a:ext cx="6934200" cy="5200650"/>
          </a:xfrm>
          <a:prstGeom prst="ellipse">
            <a:avLst/>
          </a:prstGeom>
          <a:effectLst>
            <a:softEdge rad="112500"/>
          </a:effectLst>
        </p:spPr>
      </p:pic>
      <p:sp>
        <p:nvSpPr>
          <p:cNvPr id="5" name="TextBox 4"/>
          <p:cNvSpPr txBox="1"/>
          <p:nvPr/>
        </p:nvSpPr>
        <p:spPr>
          <a:xfrm>
            <a:off x="0" y="4876800"/>
            <a:ext cx="9144000" cy="769441"/>
          </a:xfrm>
          <a:prstGeom prst="rect">
            <a:avLst/>
          </a:prstGeom>
          <a:noFill/>
        </p:spPr>
        <p:txBody>
          <a:bodyPr wrap="square" rtlCol="0">
            <a:spAutoFit/>
          </a:bodyPr>
          <a:lstStyle/>
          <a:p>
            <a:pPr algn="ctr">
              <a:spcBef>
                <a:spcPct val="0"/>
              </a:spcBef>
            </a:pPr>
            <a:r>
              <a:rPr lang="en-US" sz="4400" b="1" cap="all" dirty="0" smtClean="0">
                <a:ln w="0"/>
                <a:solidFill>
                  <a:schemeClr val="tx2">
                    <a:lumMod val="75000"/>
                  </a:schemeClr>
                </a:solidFill>
                <a:effectLst>
                  <a:reflection blurRad="12700" stA="50000" endPos="50000" dist="5000" dir="5400000" sy="-100000" rotWithShape="0"/>
                </a:effectLst>
                <a:latin typeface="+mj-lt"/>
                <a:ea typeface="+mj-ea"/>
                <a:cs typeface="+mj-cs"/>
              </a:rPr>
              <a:t>Maybe Not!</a:t>
            </a: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5">
                                            <p:txEl>
                                              <p:pRg st="0" end="0"/>
                                            </p:txEl>
                                          </p:spTgt>
                                        </p:tgtEl>
                                        <p:attrNameLst>
                                          <p:attrName>style.visibility</p:attrName>
                                        </p:attrNameLst>
                                      </p:cBhvr>
                                      <p:to>
                                        <p:strVal val="visible"/>
                                      </p:to>
                                    </p:set>
                                    <p:anim calcmode="discrete" valueType="clr">
                                      <p:cBhvr override="childStyle">
                                        <p:cTn id="7" dur="500"/>
                                        <p:tgtEl>
                                          <p:spTgt spid="5">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500"/>
                                        <p:tgtEl>
                                          <p:spTgt spid="5">
                                            <p:txEl>
                                              <p:pRg st="0" end="0"/>
                                            </p:txEl>
                                          </p:spTgt>
                                        </p:tgtEl>
                                        <p:attrNameLst>
                                          <p:attrName>fillcolor</p:attrName>
                                        </p:attrNameLst>
                                      </p:cBhvr>
                                      <p:tavLst>
                                        <p:tav tm="0">
                                          <p:val>
                                            <p:clrVal>
                                              <a:schemeClr val="accent2"/>
                                            </p:clrVal>
                                          </p:val>
                                        </p:tav>
                                        <p:tav tm="50000">
                                          <p:val>
                                            <p:clrVal>
                                              <a:schemeClr val="hlink"/>
                                            </p:clrVal>
                                          </p:val>
                                        </p:tav>
                                      </p:tavLst>
                                    </p:anim>
                                    <p:set>
                                      <p:cBhvr>
                                        <p:cTn id="9" dur="500"/>
                                        <p:tgtEl>
                                          <p:spTgt spid="5">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History</a:t>
            </a:r>
            <a:endParaRPr lang="en-US" dirty="0"/>
          </a:p>
        </p:txBody>
      </p:sp>
      <p:sp>
        <p:nvSpPr>
          <p:cNvPr id="3" name="Content Placeholder 2"/>
          <p:cNvSpPr>
            <a:spLocks noGrp="1"/>
          </p:cNvSpPr>
          <p:nvPr>
            <p:ph idx="1"/>
          </p:nvPr>
        </p:nvSpPr>
        <p:spPr>
          <a:xfrm>
            <a:off x="457200" y="1447800"/>
            <a:ext cx="8229600" cy="4525963"/>
          </a:xfrm>
        </p:spPr>
        <p:txBody>
          <a:bodyPr>
            <a:normAutofit/>
          </a:bodyPr>
          <a:lstStyle/>
          <a:p>
            <a:pPr>
              <a:spcBef>
                <a:spcPts val="600"/>
              </a:spcBef>
              <a:spcAft>
                <a:spcPts val="600"/>
              </a:spcAft>
            </a:pPr>
            <a:r>
              <a:rPr lang="en-US" dirty="0" smtClean="0"/>
              <a:t>LEED promotes under auspices of:</a:t>
            </a:r>
          </a:p>
          <a:p>
            <a:pPr lvl="1">
              <a:spcBef>
                <a:spcPts val="600"/>
              </a:spcBef>
              <a:spcAft>
                <a:spcPts val="600"/>
              </a:spcAft>
            </a:pPr>
            <a:r>
              <a:rPr lang="en-US" dirty="0" smtClean="0"/>
              <a:t>Potential energy savings</a:t>
            </a:r>
          </a:p>
          <a:p>
            <a:pPr lvl="1">
              <a:spcBef>
                <a:spcPts val="600"/>
              </a:spcBef>
              <a:spcAft>
                <a:spcPts val="600"/>
              </a:spcAft>
            </a:pPr>
            <a:r>
              <a:rPr lang="en-US" dirty="0" smtClean="0"/>
              <a:t>Urban heat island</a:t>
            </a:r>
          </a:p>
          <a:p>
            <a:pPr lvl="2">
              <a:spcBef>
                <a:spcPts val="600"/>
              </a:spcBef>
              <a:spcAft>
                <a:spcPts val="600"/>
              </a:spcAft>
            </a:pPr>
            <a:r>
              <a:rPr lang="en-US" dirty="0" smtClean="0"/>
              <a:t>Based on publications by LBL</a:t>
            </a:r>
          </a:p>
          <a:p>
            <a:pPr lvl="3">
              <a:spcBef>
                <a:spcPts val="600"/>
              </a:spcBef>
              <a:spcAft>
                <a:spcPts val="600"/>
              </a:spcAft>
              <a:buClr>
                <a:schemeClr val="tx2">
                  <a:lumMod val="75000"/>
                </a:schemeClr>
              </a:buClr>
            </a:pPr>
            <a:r>
              <a:rPr lang="en-US" dirty="0" smtClean="0"/>
              <a:t>Pseudo science?</a:t>
            </a:r>
          </a:p>
          <a:p>
            <a:pPr lvl="3">
              <a:spcBef>
                <a:spcPts val="600"/>
              </a:spcBef>
              <a:spcAft>
                <a:spcPts val="600"/>
              </a:spcAft>
              <a:buClr>
                <a:schemeClr val="tx2">
                  <a:lumMod val="75000"/>
                </a:schemeClr>
              </a:buClr>
            </a:pPr>
            <a:endParaRPr lang="en-US" dirty="0" smtClean="0"/>
          </a:p>
        </p:txBody>
      </p:sp>
      <p:sp>
        <p:nvSpPr>
          <p:cNvPr id="4" name="TextBox 3"/>
          <p:cNvSpPr txBox="1"/>
          <p:nvPr/>
        </p:nvSpPr>
        <p:spPr>
          <a:xfrm>
            <a:off x="0" y="4230469"/>
            <a:ext cx="9144000" cy="646331"/>
          </a:xfrm>
          <a:prstGeom prst="rect">
            <a:avLst/>
          </a:prstGeom>
          <a:noFill/>
        </p:spPr>
        <p:txBody>
          <a:bodyPr wrap="square" rtlCol="0">
            <a:spAutoFit/>
          </a:bodyPr>
          <a:lstStyle/>
          <a:p>
            <a:pPr algn="ctr"/>
            <a:r>
              <a:rPr lang="en-US" sz="3600" b="1" cap="all" dirty="0" smtClean="0">
                <a:ln w="0"/>
                <a:solidFill>
                  <a:schemeClr val="tx2">
                    <a:lumMod val="75000"/>
                  </a:schemeClr>
                </a:solidFill>
                <a:effectLst>
                  <a:reflection blurRad="12700" stA="50000" endPos="50000" dist="5000" dir="5400000" sy="-100000" rotWithShape="0"/>
                </a:effectLst>
                <a:latin typeface="+mj-lt"/>
                <a:ea typeface="+mj-ea"/>
                <a:cs typeface="+mj-cs"/>
              </a:rPr>
              <a:t>News Flash</a:t>
            </a:r>
          </a:p>
        </p:txBody>
      </p:sp>
      <p:sp>
        <p:nvSpPr>
          <p:cNvPr id="5" name="TextBox 4"/>
          <p:cNvSpPr txBox="1"/>
          <p:nvPr/>
        </p:nvSpPr>
        <p:spPr>
          <a:xfrm>
            <a:off x="0" y="4977825"/>
            <a:ext cx="9144000" cy="1077218"/>
          </a:xfrm>
          <a:prstGeom prst="rect">
            <a:avLst/>
          </a:prstGeom>
          <a:noFill/>
        </p:spPr>
        <p:txBody>
          <a:bodyPr wrap="square" rtlCol="0">
            <a:spAutoFit/>
          </a:bodyPr>
          <a:lstStyle/>
          <a:p>
            <a:pPr algn="ctr"/>
            <a:r>
              <a:rPr lang="en-US" sz="3200" b="1" dirty="0" smtClean="0">
                <a:solidFill>
                  <a:schemeClr val="tx2">
                    <a:lumMod val="75000"/>
                  </a:schemeClr>
                </a:solidFill>
              </a:rPr>
              <a:t>“White Roofs Increase Urban Heat Island Effect”</a:t>
            </a:r>
            <a:endParaRPr lang="en-US" sz="3200" b="1" dirty="0">
              <a:solidFill>
                <a:schemeClr val="tx2">
                  <a:lumMod val="75000"/>
                </a:schemeClr>
              </a:solidFill>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mph" presetSubtype="0" fill="hold" grpId="0" nodeType="clickEffect">
                                  <p:stCondLst>
                                    <p:cond delay="0"/>
                                  </p:stCondLst>
                                  <p:childTnLst>
                                    <p:anim calcmode="discrete" valueType="str">
                                      <p:cBhvr>
                                        <p:cTn id="6" dur="500" fill="hold"/>
                                        <p:tgtEl>
                                          <p:spTgt spid="4"/>
                                        </p:tgtEl>
                                        <p:attrNameLst>
                                          <p:attrName>style.visibility</p:attrName>
                                        </p:attrNameLst>
                                      </p:cBhvr>
                                      <p:tavLst>
                                        <p:tav tm="0">
                                          <p:val>
                                            <p:strVal val="hidden"/>
                                          </p:val>
                                        </p:tav>
                                        <p:tav tm="50000">
                                          <p:val>
                                            <p:strVal val="visible"/>
                                          </p:val>
                                        </p:tav>
                                      </p:tavLst>
                                    </p:anim>
                                  </p:childTnLst>
                                </p:cTn>
                              </p:par>
                            </p:childTnLst>
                          </p:cTn>
                        </p:par>
                        <p:par>
                          <p:cTn id="7" fill="hold">
                            <p:stCondLst>
                              <p:cond delay="500"/>
                            </p:stCondLst>
                            <p:childTnLst>
                              <p:par>
                                <p:cTn id="8" presetID="35" presetClass="emph" presetSubtype="0" fill="hold" grpId="1" nodeType="afterEffect">
                                  <p:stCondLst>
                                    <p:cond delay="0"/>
                                  </p:stCondLst>
                                  <p:childTnLst>
                                    <p:anim calcmode="discrete" valueType="str">
                                      <p:cBhvr>
                                        <p:cTn id="9" dur="500" fill="hold"/>
                                        <p:tgtEl>
                                          <p:spTgt spid="4"/>
                                        </p:tgtEl>
                                        <p:attrNameLst>
                                          <p:attrName>style.visibility</p:attrName>
                                        </p:attrNameLst>
                                      </p:cBhvr>
                                      <p:tavLst>
                                        <p:tav tm="0">
                                          <p:val>
                                            <p:strVal val="hidden"/>
                                          </p:val>
                                        </p:tav>
                                        <p:tav tm="50000">
                                          <p:val>
                                            <p:strVal val="visible"/>
                                          </p:val>
                                        </p:tav>
                                      </p:tavLst>
                                    </p:anim>
                                  </p:childTnLst>
                                </p:cTn>
                              </p:par>
                            </p:childTnLst>
                          </p:cTn>
                        </p:par>
                        <p:par>
                          <p:cTn id="10" fill="hold">
                            <p:stCondLst>
                              <p:cond delay="1000"/>
                            </p:stCondLst>
                            <p:childTnLst>
                              <p:par>
                                <p:cTn id="11" presetID="35" presetClass="emph" presetSubtype="0" fill="hold" grpId="2" nodeType="afterEffect">
                                  <p:stCondLst>
                                    <p:cond delay="0"/>
                                  </p:stCondLst>
                                  <p:childTnLst>
                                    <p:anim calcmode="discrete" valueType="str">
                                      <p:cBhvr>
                                        <p:cTn id="12" dur="500" fill="hold"/>
                                        <p:tgtEl>
                                          <p:spTgt spid="4"/>
                                        </p:tgtEl>
                                        <p:attrNameLst>
                                          <p:attrName>style.visibility</p:attrName>
                                        </p:attrNameLst>
                                      </p:cBhvr>
                                      <p:tavLst>
                                        <p:tav tm="0">
                                          <p:val>
                                            <p:strVal val="hidden"/>
                                          </p:val>
                                        </p:tav>
                                        <p:tav tm="50000">
                                          <p:val>
                                            <p:strVal val="visible"/>
                                          </p:val>
                                        </p:tav>
                                      </p:tavLst>
                                    </p:anim>
                                  </p:childTnLst>
                                </p:cTn>
                              </p:par>
                            </p:childTnLst>
                          </p:cTn>
                        </p:par>
                        <p:par>
                          <p:cTn id="13" fill="hold">
                            <p:stCondLst>
                              <p:cond delay="1500"/>
                            </p:stCondLst>
                            <p:childTnLst>
                              <p:par>
                                <p:cTn id="14" presetID="35" presetClass="emph" presetSubtype="0" fill="hold" grpId="3" nodeType="afterEffect">
                                  <p:stCondLst>
                                    <p:cond delay="0"/>
                                  </p:stCondLst>
                                  <p:childTnLst>
                                    <p:anim calcmode="discrete" valueType="str">
                                      <p:cBhvr>
                                        <p:cTn id="15" dur="500" fill="hold"/>
                                        <p:tgtEl>
                                          <p:spTgt spid="4"/>
                                        </p:tgtEl>
                                        <p:attrNameLst>
                                          <p:attrName>style.visibility</p:attrName>
                                        </p:attrNameLst>
                                      </p:cBhvr>
                                      <p:tavLst>
                                        <p:tav tm="0">
                                          <p:val>
                                            <p:strVal val="hidden"/>
                                          </p:val>
                                        </p:tav>
                                        <p:tav tm="50000">
                                          <p:val>
                                            <p:strVal val="visible"/>
                                          </p:val>
                                        </p:tav>
                                      </p:tavLst>
                                    </p:anim>
                                  </p:childTnLst>
                                </p:cTn>
                              </p:par>
                            </p:childTnLst>
                          </p:cTn>
                        </p:par>
                        <p:par>
                          <p:cTn id="16" fill="hold">
                            <p:stCondLst>
                              <p:cond delay="2000"/>
                            </p:stCondLst>
                            <p:childTnLst>
                              <p:par>
                                <p:cTn id="17" presetID="27" presetClass="entr" presetSubtype="0" fill="hold" grpId="0" nodeType="afterEffect">
                                  <p:stCondLst>
                                    <p:cond delay="0"/>
                                  </p:stCondLst>
                                  <p:iterate type="lt">
                                    <p:tmPct val="50000"/>
                                  </p:iterate>
                                  <p:childTnLst>
                                    <p:set>
                                      <p:cBhvr>
                                        <p:cTn id="18" dur="1" fill="hold">
                                          <p:stCondLst>
                                            <p:cond delay="0"/>
                                          </p:stCondLst>
                                        </p:cTn>
                                        <p:tgtEl>
                                          <p:spTgt spid="5"/>
                                        </p:tgtEl>
                                        <p:attrNameLst>
                                          <p:attrName>style.visibility</p:attrName>
                                        </p:attrNameLst>
                                      </p:cBhvr>
                                      <p:to>
                                        <p:strVal val="visible"/>
                                      </p:to>
                                    </p:set>
                                    <p:anim calcmode="discrete" valueType="clr">
                                      <p:cBhvr override="childStyle">
                                        <p:cTn id="19"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5"/>
                                        </p:tgtEl>
                                        <p:attrNameLst>
                                          <p:attrName>fillcolor</p:attrName>
                                        </p:attrNameLst>
                                      </p:cBhvr>
                                      <p:tavLst>
                                        <p:tav tm="0">
                                          <p:val>
                                            <p:clrVal>
                                              <a:schemeClr val="accent2"/>
                                            </p:clrVal>
                                          </p:val>
                                        </p:tav>
                                        <p:tav tm="50000">
                                          <p:val>
                                            <p:clrVal>
                                              <a:schemeClr val="hlink"/>
                                            </p:clrVal>
                                          </p:val>
                                        </p:tav>
                                      </p:tavLst>
                                    </p:anim>
                                    <p:set>
                                      <p:cBhvr>
                                        <p:cTn id="21" dur="80"/>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4" grpId="3"/>
      <p:bldP spid="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smtClean="0"/>
              <a:t>News Flash</a:t>
            </a:r>
            <a:endParaRPr lang="en-US" dirty="0"/>
          </a:p>
        </p:txBody>
      </p:sp>
      <p:pic>
        <p:nvPicPr>
          <p:cNvPr id="1026" name="Picture 2"/>
          <p:cNvPicPr>
            <a:picLocks noChangeAspect="1" noChangeArrowheads="1"/>
          </p:cNvPicPr>
          <p:nvPr/>
        </p:nvPicPr>
        <p:blipFill>
          <a:blip r:embed="rId3" cstate="email"/>
          <a:srcRect t="25646" b="13196"/>
          <a:stretch>
            <a:fillRect/>
          </a:stretch>
        </p:blipFill>
        <p:spPr bwMode="auto">
          <a:xfrm>
            <a:off x="1143000" y="990600"/>
            <a:ext cx="6861712" cy="2362200"/>
          </a:xfrm>
          <a:prstGeom prst="rect">
            <a:avLst/>
          </a:prstGeom>
          <a:ln>
            <a:noFill/>
          </a:ln>
          <a:effectLst>
            <a:softEdge rad="112500"/>
          </a:effectLst>
        </p:spPr>
      </p:pic>
      <p:sp>
        <p:nvSpPr>
          <p:cNvPr id="7" name="TextBox 6"/>
          <p:cNvSpPr txBox="1"/>
          <p:nvPr/>
        </p:nvSpPr>
        <p:spPr>
          <a:xfrm>
            <a:off x="914400" y="3276600"/>
            <a:ext cx="7315200" cy="2616101"/>
          </a:xfrm>
          <a:prstGeom prst="rect">
            <a:avLst/>
          </a:prstGeom>
          <a:noFill/>
        </p:spPr>
        <p:txBody>
          <a:bodyPr wrap="square" rtlCol="0">
            <a:spAutoFit/>
          </a:bodyPr>
          <a:lstStyle/>
          <a:p>
            <a:pPr algn="ctr"/>
            <a:r>
              <a:rPr lang="en-US" sz="2400" b="1" dirty="0" smtClean="0">
                <a:solidFill>
                  <a:schemeClr val="tx2">
                    <a:lumMod val="75000"/>
                  </a:schemeClr>
                </a:solidFill>
              </a:rPr>
              <a:t>"There does not seem to be a benefit from investing in white roofs," says Jacobson. "The most important thing is to reduce emissions of the pollutants that contribute to global warming.“</a:t>
            </a:r>
          </a:p>
          <a:p>
            <a:pPr algn="ctr"/>
            <a:r>
              <a:rPr lang="en-US" sz="2400" dirty="0" smtClean="0">
                <a:solidFill>
                  <a:schemeClr val="tx2">
                    <a:lumMod val="75000"/>
                  </a:schemeClr>
                </a:solidFill>
              </a:rPr>
              <a:t>- </a:t>
            </a:r>
            <a:r>
              <a:rPr lang="en-US" sz="2000" i="1" dirty="0" smtClean="0">
                <a:solidFill>
                  <a:schemeClr val="tx2">
                    <a:lumMod val="75000"/>
                  </a:schemeClr>
                </a:solidFill>
              </a:rPr>
              <a:t>Mark Jacobson, a professor of civil and environmental engineering at Stanford </a:t>
            </a:r>
            <a:endParaRPr lang="en-US" sz="2400" i="1" dirty="0">
              <a:solidFill>
                <a:schemeClr val="tx2">
                  <a:lumMod val="75000"/>
                </a:schemeClr>
              </a:solidFill>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with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anim calcmode="discrete" valueType="clr">
                                      <p:cBhvr override="childStyle">
                                        <p:cTn id="7"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
                                        </p:tgtEl>
                                        <p:attrNameLst>
                                          <p:attrName>fillcolor</p:attrName>
                                        </p:attrNameLst>
                                      </p:cBhvr>
                                      <p:tavLst>
                                        <p:tav tm="0">
                                          <p:val>
                                            <p:clrVal>
                                              <a:schemeClr val="accent2"/>
                                            </p:clrVal>
                                          </p:val>
                                        </p:tav>
                                        <p:tav tm="50000">
                                          <p:val>
                                            <p:clrVal>
                                              <a:schemeClr val="hlink"/>
                                            </p:clrVal>
                                          </p:val>
                                        </p:tav>
                                      </p:tavLst>
                                    </p:anim>
                                    <p:set>
                                      <p:cBhvr>
                                        <p:cTn id="9" dur="80"/>
                                        <p:tgtEl>
                                          <p:spTgt spid="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Sustainable Fact</a:t>
            </a:r>
            <a:endParaRPr lang="en-US" dirty="0"/>
          </a:p>
        </p:txBody>
      </p:sp>
      <p:sp>
        <p:nvSpPr>
          <p:cNvPr id="3" name="Content Placeholder 2"/>
          <p:cNvSpPr>
            <a:spLocks noGrp="1"/>
          </p:cNvSpPr>
          <p:nvPr>
            <p:ph idx="1"/>
          </p:nvPr>
        </p:nvSpPr>
        <p:spPr>
          <a:xfrm>
            <a:off x="457200" y="1447800"/>
            <a:ext cx="8229600" cy="4525963"/>
          </a:xfrm>
        </p:spPr>
        <p:txBody>
          <a:bodyPr>
            <a:normAutofit/>
          </a:bodyPr>
          <a:lstStyle/>
          <a:p>
            <a:pPr>
              <a:spcBef>
                <a:spcPts val="600"/>
              </a:spcBef>
              <a:spcAft>
                <a:spcPts val="600"/>
              </a:spcAft>
            </a:pPr>
            <a:r>
              <a:rPr lang="en-US" dirty="0" smtClean="0"/>
              <a:t>Appropriate design and use of materials within a roof system is required to achieve long-term service life</a:t>
            </a:r>
          </a:p>
        </p:txBody>
      </p:sp>
    </p:spTree>
  </p:cSld>
  <p:clrMapOvr>
    <a:masterClrMapping/>
  </p:clrMapOvr>
  <p:transition>
    <p:wipe dir="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3916362"/>
          </a:xfrm>
        </p:spPr>
        <p:txBody>
          <a:bodyPr>
            <a:normAutofit fontScale="90000"/>
          </a:bodyPr>
          <a:lstStyle/>
          <a:p>
            <a:r>
              <a:rPr lang="en-US" dirty="0" smtClean="0"/>
              <a:t>Long-term Performance</a:t>
            </a:r>
            <a:r>
              <a:rPr lang="en-US" dirty="0"/>
              <a:t/>
            </a:r>
            <a:br>
              <a:rPr lang="en-US" dirty="0"/>
            </a:br>
            <a:r>
              <a:rPr lang="en-US" dirty="0" smtClean="0"/>
              <a:t>=</a:t>
            </a:r>
            <a:br>
              <a:rPr lang="en-US" dirty="0" smtClean="0"/>
            </a:br>
            <a:r>
              <a:rPr lang="en-US" dirty="0" smtClean="0"/>
              <a:t>Sustainability</a:t>
            </a:r>
            <a:br>
              <a:rPr lang="en-US" dirty="0" smtClean="0"/>
            </a:br>
            <a:r>
              <a:rPr lang="en-US" dirty="0"/>
              <a:t/>
            </a:r>
            <a:br>
              <a:rPr lang="en-US" dirty="0"/>
            </a:br>
            <a:r>
              <a:rPr lang="en-US" dirty="0" smtClean="0"/>
              <a:t>30+ Years</a:t>
            </a:r>
            <a:endParaRPr lang="en-US" dirty="0"/>
          </a:p>
        </p:txBody>
      </p:sp>
    </p:spTree>
  </p:cSld>
  <p:clrMapOvr>
    <a:masterClrMapping/>
  </p:clrMapOvr>
  <p:transition>
    <p:wipe dir="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Long-Term Performance</a:t>
            </a:r>
            <a:endParaRPr lang="en-US" dirty="0"/>
          </a:p>
        </p:txBody>
      </p:sp>
      <p:sp>
        <p:nvSpPr>
          <p:cNvPr id="3" name="Content Placeholder 2"/>
          <p:cNvSpPr>
            <a:spLocks noGrp="1"/>
          </p:cNvSpPr>
          <p:nvPr>
            <p:ph idx="1"/>
          </p:nvPr>
        </p:nvSpPr>
        <p:spPr>
          <a:xfrm>
            <a:off x="457200" y="1447800"/>
            <a:ext cx="8229600" cy="4525963"/>
          </a:xfrm>
        </p:spPr>
        <p:txBody>
          <a:bodyPr>
            <a:normAutofit/>
          </a:bodyPr>
          <a:lstStyle/>
          <a:p>
            <a:pPr>
              <a:spcBef>
                <a:spcPts val="600"/>
              </a:spcBef>
              <a:spcAft>
                <a:spcPts val="600"/>
              </a:spcAft>
            </a:pPr>
            <a:r>
              <a:rPr lang="en-US" dirty="0" smtClean="0"/>
              <a:t>Ballasted Roof 30 years old</a:t>
            </a:r>
          </a:p>
        </p:txBody>
      </p:sp>
    </p:spTree>
  </p:cSld>
  <p:clrMapOvr>
    <a:masterClrMapping/>
  </p:clrMapOvr>
  <p:transition>
    <p:wipe dir="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0355" name="Rectangle 3"/>
          <p:cNvSpPr>
            <a:spLocks noGrp="1" noChangeArrowheads="1"/>
          </p:cNvSpPr>
          <p:nvPr>
            <p:ph type="body" idx="1"/>
          </p:nvPr>
        </p:nvSpPr>
        <p:spPr>
          <a:xfrm>
            <a:off x="0" y="914400"/>
            <a:ext cx="9144000" cy="4876800"/>
          </a:xfrm>
          <a:effectLst>
            <a:outerShdw dist="35921" dir="2700000" algn="ctr" rotWithShape="0">
              <a:schemeClr val="tx2"/>
            </a:outerShdw>
          </a:effectLst>
        </p:spPr>
        <p:txBody>
          <a:bodyPr/>
          <a:lstStyle/>
          <a:p>
            <a:pPr marL="457200" indent="-457200">
              <a:spcBef>
                <a:spcPts val="600"/>
              </a:spcBef>
              <a:spcAft>
                <a:spcPts val="600"/>
              </a:spcAft>
              <a:buClr>
                <a:srgbClr val="FFCC00"/>
              </a:buClr>
              <a:buNone/>
            </a:pPr>
            <a:endParaRPr lang="en-US" sz="4000" cap="all" dirty="0" smtClean="0">
              <a:latin typeface="Impact" pitchFamily="34" charset="0"/>
              <a:cs typeface="Times New Roman" pitchFamily="18" charset="0"/>
            </a:endParaRPr>
          </a:p>
          <a:p>
            <a:pPr marL="457200" indent="-457200">
              <a:spcBef>
                <a:spcPts val="600"/>
              </a:spcBef>
              <a:spcAft>
                <a:spcPts val="600"/>
              </a:spcAft>
              <a:buClr>
                <a:srgbClr val="FFCC00"/>
              </a:buClr>
              <a:buNone/>
            </a:pPr>
            <a:endParaRPr lang="en-US" sz="4000" cap="all" dirty="0" smtClean="0">
              <a:latin typeface="Impact" pitchFamily="34" charset="0"/>
              <a:cs typeface="Times New Roman" pitchFamily="18" charset="0"/>
            </a:endParaRPr>
          </a:p>
        </p:txBody>
      </p:sp>
      <p:pic>
        <p:nvPicPr>
          <p:cNvPr id="4" name="Content Placeholder 3" descr="DSC_0110.JPG"/>
          <p:cNvPicPr>
            <a:picLocks noChangeAspect="1"/>
          </p:cNvPicPr>
          <p:nvPr/>
        </p:nvPicPr>
        <p:blipFill>
          <a:blip r:embed="rId3" cstate="email"/>
          <a:stretch>
            <a:fillRect/>
          </a:stretch>
        </p:blipFill>
        <p:spPr bwMode="auto">
          <a:xfrm>
            <a:off x="1385048" y="1600200"/>
            <a:ext cx="6205206" cy="4114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Box 4"/>
          <p:cNvSpPr txBox="1"/>
          <p:nvPr/>
        </p:nvSpPr>
        <p:spPr>
          <a:xfrm>
            <a:off x="2057400" y="5715000"/>
            <a:ext cx="4800599" cy="338554"/>
          </a:xfrm>
          <a:prstGeom prst="rect">
            <a:avLst/>
          </a:prstGeom>
          <a:noFill/>
          <a:ln>
            <a:noFill/>
          </a:ln>
          <a:effectLst>
            <a:glow rad="63500">
              <a:schemeClr val="accent1">
                <a:satMod val="175000"/>
                <a:alpha val="40000"/>
              </a:schemeClr>
            </a:glow>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1">
            <a:schemeClr val="dk1"/>
          </a:lnRef>
          <a:fillRef idx="2">
            <a:schemeClr val="dk1"/>
          </a:fillRef>
          <a:effectRef idx="1">
            <a:schemeClr val="dk1"/>
          </a:effectRef>
          <a:fontRef idx="minor">
            <a:schemeClr val="dk1"/>
          </a:fontRef>
        </p:style>
        <p:txBody>
          <a:bodyPr wrap="square">
            <a:spAutoFit/>
          </a:bodyPr>
          <a:lstStyle/>
          <a:p>
            <a:pPr algn="ctr">
              <a:defRPr/>
            </a:pPr>
            <a:r>
              <a:rPr lang="en-US" sz="1600" b="1" dirty="0" smtClean="0">
                <a:solidFill>
                  <a:schemeClr val="tx2">
                    <a:lumMod val="75000"/>
                  </a:schemeClr>
                </a:solidFill>
                <a:latin typeface="Arial" pitchFamily="34" charset="0"/>
                <a:cs typeface="Arial" pitchFamily="34" charset="0"/>
              </a:rPr>
              <a:t>Waukegan Public SD 60 - Waukegan, IL - 1986</a:t>
            </a:r>
            <a:endParaRPr lang="en-US" sz="1600" b="1" dirty="0">
              <a:solidFill>
                <a:schemeClr val="tx2">
                  <a:lumMod val="75000"/>
                </a:schemeClr>
              </a:solidFill>
              <a:latin typeface="Arial" pitchFamily="34" charset="0"/>
              <a:cs typeface="Arial" pitchFamily="34" charset="0"/>
            </a:endParaRPr>
          </a:p>
        </p:txBody>
      </p:sp>
      <p:sp>
        <p:nvSpPr>
          <p:cNvPr id="6" name="Title 1"/>
          <p:cNvSpPr txBox="1">
            <a:spLocks/>
          </p:cNvSpPr>
          <p:nvPr/>
        </p:nvSpPr>
        <p:spPr>
          <a:xfrm>
            <a:off x="457200" y="274638"/>
            <a:ext cx="8229600" cy="1143000"/>
          </a:xfrm>
          <a:prstGeom prst="rect">
            <a:avLst/>
          </a:prstGeom>
        </p:spPr>
        <p:txBody>
          <a:bodyPr vert="horz" lIns="91440" tIns="45720" rIns="91440" bIns="45720" rtlCol="0" anchor="ctr">
            <a:normAutofit fontScale="85000" lnSpcReduction="10000"/>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4400" b="1" cap="all" dirty="0" smtClean="0">
                <a:ln w="0"/>
                <a:solidFill>
                  <a:schemeClr val="tx2">
                    <a:lumMod val="75000"/>
                  </a:schemeClr>
                </a:solidFill>
                <a:effectLst>
                  <a:reflection blurRad="12700" stA="50000" endPos="50000" dist="5000" dir="5400000" sy="-100000" rotWithShape="0"/>
                </a:effectLst>
                <a:latin typeface="+mj-lt"/>
                <a:ea typeface="+mj-ea"/>
                <a:cs typeface="+mj-cs"/>
              </a:rPr>
              <a:t>Sustainability is about long-term Service Life</a:t>
            </a:r>
          </a:p>
        </p:txBody>
      </p:sp>
    </p:spTree>
  </p:cSld>
  <p:clrMapOvr>
    <a:masterClrMapping/>
  </p:clrMapOvr>
  <p:transition>
    <p:wipe dir="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ctrTitle"/>
          </p:nvPr>
        </p:nvSpPr>
        <p:spPr>
          <a:xfrm>
            <a:off x="0" y="76200"/>
            <a:ext cx="9144000" cy="1143000"/>
          </a:xfrm>
        </p:spPr>
        <p:txBody>
          <a:bodyPr>
            <a:normAutofit fontScale="90000"/>
          </a:bodyPr>
          <a:lstStyle/>
          <a:p>
            <a:pPr lvl="0">
              <a:defRPr/>
            </a:pPr>
            <a:r>
              <a:rPr lang="en-US" dirty="0" smtClean="0"/>
              <a:t>Sustainability is about long-term Service Life</a:t>
            </a:r>
          </a:p>
        </p:txBody>
      </p:sp>
      <p:sp>
        <p:nvSpPr>
          <p:cNvPr id="17413" name="TextBox 5"/>
          <p:cNvSpPr txBox="1">
            <a:spLocks noChangeArrowheads="1"/>
          </p:cNvSpPr>
          <p:nvPr/>
        </p:nvSpPr>
        <p:spPr bwMode="auto">
          <a:xfrm>
            <a:off x="762000" y="1600200"/>
            <a:ext cx="7848600" cy="246063"/>
          </a:xfrm>
          <a:prstGeom prst="rect">
            <a:avLst/>
          </a:prstGeom>
          <a:noFill/>
          <a:ln w="9525">
            <a:noFill/>
            <a:miter lim="800000"/>
            <a:headEnd/>
            <a:tailEnd/>
          </a:ln>
        </p:spPr>
        <p:txBody>
          <a:bodyPr>
            <a:spAutoFit/>
          </a:bodyPr>
          <a:lstStyle/>
          <a:p>
            <a:r>
              <a:rPr lang="en-US" sz="1000" dirty="0"/>
              <a:t> </a:t>
            </a:r>
          </a:p>
        </p:txBody>
      </p:sp>
      <p:pic>
        <p:nvPicPr>
          <p:cNvPr id="17414" name="Picture 7" descr="100_2641.JPG"/>
          <p:cNvPicPr>
            <a:picLocks noChangeAspect="1"/>
          </p:cNvPicPr>
          <p:nvPr/>
        </p:nvPicPr>
        <p:blipFill>
          <a:blip r:embed="rId3" cstate="email"/>
          <a:srcRect/>
          <a:stretch>
            <a:fillRect/>
          </a:stretch>
        </p:blipFill>
        <p:spPr bwMode="auto">
          <a:xfrm>
            <a:off x="1752600" y="1524000"/>
            <a:ext cx="5562600" cy="41719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TextBox 8"/>
          <p:cNvSpPr txBox="1"/>
          <p:nvPr/>
        </p:nvSpPr>
        <p:spPr>
          <a:xfrm>
            <a:off x="2133600" y="5757446"/>
            <a:ext cx="4800599" cy="338554"/>
          </a:xfrm>
          <a:prstGeom prst="rect">
            <a:avLst/>
          </a:prstGeom>
          <a:noFill/>
          <a:ln>
            <a:noFill/>
          </a:ln>
          <a:effectLst>
            <a:glow rad="63500">
              <a:schemeClr val="accent1">
                <a:satMod val="175000"/>
                <a:alpha val="40000"/>
              </a:schemeClr>
            </a:glow>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1">
            <a:schemeClr val="dk1"/>
          </a:lnRef>
          <a:fillRef idx="2">
            <a:schemeClr val="dk1"/>
          </a:fillRef>
          <a:effectRef idx="1">
            <a:schemeClr val="dk1"/>
          </a:effectRef>
          <a:fontRef idx="minor">
            <a:schemeClr val="dk1"/>
          </a:fontRef>
        </p:style>
        <p:txBody>
          <a:bodyPr wrap="square">
            <a:spAutoFit/>
          </a:bodyPr>
          <a:lstStyle/>
          <a:p>
            <a:pPr algn="ctr">
              <a:defRPr/>
            </a:pPr>
            <a:r>
              <a:rPr lang="en-US" sz="1600" b="1" dirty="0" smtClean="0">
                <a:solidFill>
                  <a:schemeClr val="tx2">
                    <a:lumMod val="75000"/>
                  </a:schemeClr>
                </a:solidFill>
                <a:latin typeface="Arial" pitchFamily="34" charset="0"/>
                <a:cs typeface="Arial" pitchFamily="34" charset="0"/>
              </a:rPr>
              <a:t>North Ashboro Middle School, Ashboro, NC</a:t>
            </a:r>
            <a:endParaRPr lang="en-US" sz="1600" b="1" dirty="0">
              <a:solidFill>
                <a:schemeClr val="tx2">
                  <a:lumMod val="75000"/>
                </a:schemeClr>
              </a:solidFill>
              <a:latin typeface="Arial" pitchFamily="34" charset="0"/>
              <a:cs typeface="Arial" pitchFamily="34" charset="0"/>
            </a:endParaRPr>
          </a:p>
        </p:txBody>
      </p:sp>
    </p:spTree>
  </p:cSld>
  <p:clrMapOvr>
    <a:masterClrMapping/>
  </p:clrMapOvr>
  <p:transition>
    <p:wipe dir="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ctrTitle"/>
          </p:nvPr>
        </p:nvSpPr>
        <p:spPr>
          <a:xfrm>
            <a:off x="0" y="76200"/>
            <a:ext cx="9144000" cy="1143000"/>
          </a:xfrm>
        </p:spPr>
        <p:txBody>
          <a:bodyPr>
            <a:normAutofit fontScale="90000"/>
          </a:bodyPr>
          <a:lstStyle/>
          <a:p>
            <a:pPr lvl="0">
              <a:defRPr/>
            </a:pPr>
            <a:r>
              <a:rPr lang="en-US" dirty="0" smtClean="0"/>
              <a:t>Sustainability is about long-term Service Life</a:t>
            </a:r>
          </a:p>
        </p:txBody>
      </p:sp>
      <p:sp>
        <p:nvSpPr>
          <p:cNvPr id="17413" name="TextBox 5"/>
          <p:cNvSpPr txBox="1">
            <a:spLocks noChangeArrowheads="1"/>
          </p:cNvSpPr>
          <p:nvPr/>
        </p:nvSpPr>
        <p:spPr bwMode="auto">
          <a:xfrm>
            <a:off x="762000" y="1600200"/>
            <a:ext cx="7848600" cy="246063"/>
          </a:xfrm>
          <a:prstGeom prst="rect">
            <a:avLst/>
          </a:prstGeom>
          <a:noFill/>
          <a:ln w="9525">
            <a:noFill/>
            <a:miter lim="800000"/>
            <a:headEnd/>
            <a:tailEnd/>
          </a:ln>
        </p:spPr>
        <p:txBody>
          <a:bodyPr>
            <a:spAutoFit/>
          </a:bodyPr>
          <a:lstStyle/>
          <a:p>
            <a:r>
              <a:rPr lang="en-US" sz="1000" dirty="0"/>
              <a:t> </a:t>
            </a:r>
          </a:p>
        </p:txBody>
      </p:sp>
      <p:sp>
        <p:nvSpPr>
          <p:cNvPr id="9" name="TextBox 8"/>
          <p:cNvSpPr txBox="1"/>
          <p:nvPr/>
        </p:nvSpPr>
        <p:spPr>
          <a:xfrm>
            <a:off x="1676400" y="5833646"/>
            <a:ext cx="5715000" cy="338554"/>
          </a:xfrm>
          <a:prstGeom prst="rect">
            <a:avLst/>
          </a:prstGeom>
          <a:noFill/>
          <a:ln>
            <a:noFill/>
          </a:ln>
          <a:effectLst>
            <a:glow rad="63500">
              <a:schemeClr val="accent1">
                <a:satMod val="175000"/>
                <a:alpha val="40000"/>
              </a:schemeClr>
            </a:glow>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1">
            <a:schemeClr val="dk1"/>
          </a:lnRef>
          <a:fillRef idx="2">
            <a:schemeClr val="dk1"/>
          </a:fillRef>
          <a:effectRef idx="1">
            <a:schemeClr val="dk1"/>
          </a:effectRef>
          <a:fontRef idx="minor">
            <a:schemeClr val="dk1"/>
          </a:fontRef>
        </p:style>
        <p:txBody>
          <a:bodyPr wrap="square">
            <a:spAutoFit/>
          </a:bodyPr>
          <a:lstStyle/>
          <a:p>
            <a:pPr algn="ctr">
              <a:defRPr/>
            </a:pPr>
            <a:r>
              <a:rPr lang="en-US" sz="1600" b="1" dirty="0" smtClean="0">
                <a:solidFill>
                  <a:schemeClr val="tx2">
                    <a:lumMod val="75000"/>
                  </a:schemeClr>
                </a:solidFill>
                <a:latin typeface="Arial" pitchFamily="34" charset="0"/>
                <a:cs typeface="Arial" pitchFamily="34" charset="0"/>
              </a:rPr>
              <a:t>Firestone’s first EPDM roof, 31 years and still going</a:t>
            </a:r>
            <a:endParaRPr lang="en-US" sz="1600" b="1" dirty="0">
              <a:solidFill>
                <a:schemeClr val="tx2">
                  <a:lumMod val="75000"/>
                </a:schemeClr>
              </a:solidFill>
              <a:latin typeface="Arial" pitchFamily="34" charset="0"/>
              <a:cs typeface="Arial" pitchFamily="34" charset="0"/>
            </a:endParaRPr>
          </a:p>
        </p:txBody>
      </p:sp>
      <p:pic>
        <p:nvPicPr>
          <p:cNvPr id="7" name="Picture 7" descr="100_2641.JPG"/>
          <p:cNvPicPr>
            <a:picLocks noChangeAspect="1"/>
          </p:cNvPicPr>
          <p:nvPr/>
        </p:nvPicPr>
        <p:blipFill>
          <a:blip r:embed="rId3" cstate="email"/>
          <a:srcRect/>
          <a:stretch>
            <a:fillRect/>
          </a:stretch>
        </p:blipFill>
        <p:spPr bwMode="auto">
          <a:xfrm>
            <a:off x="1371600" y="1524000"/>
            <a:ext cx="6477000" cy="429493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wipe dir="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07520 carlisle golden seal total roofing system warranty - sample copy.jpg"/>
          <p:cNvPicPr>
            <a:picLocks noChangeAspect="1"/>
          </p:cNvPicPr>
          <p:nvPr/>
        </p:nvPicPr>
        <p:blipFill>
          <a:blip r:embed="rId3" cstate="print"/>
          <a:stretch>
            <a:fillRect/>
          </a:stretch>
        </p:blipFill>
        <p:spPr>
          <a:xfrm>
            <a:off x="1919102" y="0"/>
            <a:ext cx="5305795" cy="6858000"/>
          </a:xfrm>
          <a:prstGeom prst="rect">
            <a:avLst/>
          </a:prstGeom>
        </p:spPr>
      </p:pic>
    </p:spTree>
  </p:cSld>
  <p:clrMapOvr>
    <a:masterClrMapping/>
  </p:clrMapOvr>
  <p:transition>
    <p:wipe dir="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smtClean="0"/>
              <a:t>Why Are we here?</a:t>
            </a:r>
            <a:endParaRPr lang="en-US" dirty="0"/>
          </a:p>
        </p:txBody>
      </p:sp>
      <p:pic>
        <p:nvPicPr>
          <p:cNvPr id="4" name="Content Placeholder 3" descr="6-13-07-04.jpg"/>
          <p:cNvPicPr>
            <a:picLocks noGrp="1" noChangeAspect="1"/>
          </p:cNvPicPr>
          <p:nvPr>
            <p:ph idx="1"/>
          </p:nvPr>
        </p:nvPicPr>
        <p:blipFill>
          <a:blip r:embed="rId3" cstate="print"/>
          <a:stretch>
            <a:fillRect/>
          </a:stretch>
        </p:blipFill>
        <p:spPr>
          <a:xfrm>
            <a:off x="609601" y="1078444"/>
            <a:ext cx="8000998" cy="54006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wipe dir="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Warranty</a:t>
            </a:r>
            <a:endParaRPr lang="en-US" dirty="0"/>
          </a:p>
        </p:txBody>
      </p:sp>
      <p:sp>
        <p:nvSpPr>
          <p:cNvPr id="3" name="Content Placeholder 2"/>
          <p:cNvSpPr>
            <a:spLocks noGrp="1"/>
          </p:cNvSpPr>
          <p:nvPr>
            <p:ph idx="1"/>
          </p:nvPr>
        </p:nvSpPr>
        <p:spPr/>
        <p:txBody>
          <a:bodyPr/>
          <a:lstStyle/>
          <a:p>
            <a:r>
              <a:rPr lang="en-US" dirty="0" smtClean="0"/>
              <a:t>Covers leaks</a:t>
            </a:r>
            <a:endParaRPr lang="en-US" dirty="0"/>
          </a:p>
        </p:txBody>
      </p:sp>
      <p:pic>
        <p:nvPicPr>
          <p:cNvPr id="4" name="Picture 3" descr="07520 carlisle golden seal total roofing system warranty - sample copy.jpg"/>
          <p:cNvPicPr>
            <a:picLocks noChangeAspect="1"/>
          </p:cNvPicPr>
          <p:nvPr/>
        </p:nvPicPr>
        <p:blipFill>
          <a:blip r:embed="rId3" cstate="print"/>
          <a:srcRect t="3333" b="68889"/>
          <a:stretch>
            <a:fillRect/>
          </a:stretch>
        </p:blipFill>
        <p:spPr>
          <a:xfrm>
            <a:off x="0" y="2362200"/>
            <a:ext cx="9125967" cy="3276600"/>
          </a:xfrm>
          <a:prstGeom prst="rect">
            <a:avLst/>
          </a:prstGeom>
        </p:spPr>
      </p:pic>
      <p:cxnSp>
        <p:nvCxnSpPr>
          <p:cNvPr id="7" name="Straight Connector 6"/>
          <p:cNvCxnSpPr/>
          <p:nvPr/>
        </p:nvCxnSpPr>
        <p:spPr>
          <a:xfrm>
            <a:off x="1752600" y="5105400"/>
            <a:ext cx="13716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wipe dir="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Warranty </a:t>
            </a:r>
            <a:endParaRPr lang="en-US" dirty="0"/>
          </a:p>
        </p:txBody>
      </p:sp>
      <p:sp>
        <p:nvSpPr>
          <p:cNvPr id="3" name="Content Placeholder 2"/>
          <p:cNvSpPr>
            <a:spLocks noGrp="1"/>
          </p:cNvSpPr>
          <p:nvPr>
            <p:ph idx="1"/>
          </p:nvPr>
        </p:nvSpPr>
        <p:spPr/>
        <p:txBody>
          <a:bodyPr/>
          <a:lstStyle/>
          <a:p>
            <a:r>
              <a:rPr lang="en-US" dirty="0" smtClean="0"/>
              <a:t>Not condensation</a:t>
            </a:r>
            <a:endParaRPr lang="en-US" dirty="0"/>
          </a:p>
        </p:txBody>
      </p:sp>
    </p:spTree>
  </p:cSld>
  <p:clrMapOvr>
    <a:masterClrMapping/>
  </p:clrMapOvr>
  <p:transition>
    <p:wipe dir="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Concern</a:t>
            </a:r>
            <a:endParaRPr lang="en-US" dirty="0"/>
          </a:p>
        </p:txBody>
      </p:sp>
      <p:sp>
        <p:nvSpPr>
          <p:cNvPr id="3" name="Content Placeholder 2"/>
          <p:cNvSpPr>
            <a:spLocks noGrp="1"/>
          </p:cNvSpPr>
          <p:nvPr>
            <p:ph idx="1"/>
          </p:nvPr>
        </p:nvSpPr>
        <p:spPr/>
        <p:txBody>
          <a:bodyPr/>
          <a:lstStyle/>
          <a:p>
            <a:r>
              <a:rPr lang="en-US" dirty="0" smtClean="0"/>
              <a:t>The cool(</a:t>
            </a:r>
            <a:r>
              <a:rPr lang="en-US" dirty="0" err="1" smtClean="0"/>
              <a:t>er</a:t>
            </a:r>
            <a:r>
              <a:rPr lang="en-US" dirty="0" smtClean="0"/>
              <a:t>) surface temperature of ‘cool’ membranes results in dew points being reach much sooner than darker membranes and does not provide  for a downward moisture drive.  Thus the potential for a ‘self drying roof system is lost.</a:t>
            </a:r>
            <a:endParaRPr lang="en-US" dirty="0"/>
          </a:p>
        </p:txBody>
      </p:sp>
    </p:spTree>
  </p:cSld>
  <p:clrMapOvr>
    <a:masterClrMapping/>
  </p:clrMapOvr>
  <p:transition>
    <p:wipe dir="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Learning from Experience</a:t>
            </a:r>
            <a:endParaRPr lang="en-US" dirty="0"/>
          </a:p>
        </p:txBody>
      </p:sp>
      <p:sp>
        <p:nvSpPr>
          <p:cNvPr id="3" name="Content Placeholder 2"/>
          <p:cNvSpPr>
            <a:spLocks noGrp="1"/>
          </p:cNvSpPr>
          <p:nvPr>
            <p:ph idx="1"/>
          </p:nvPr>
        </p:nvSpPr>
        <p:spPr>
          <a:xfrm>
            <a:off x="457200" y="1600200"/>
            <a:ext cx="8229600" cy="4373563"/>
          </a:xfrm>
        </p:spPr>
        <p:txBody>
          <a:bodyPr>
            <a:normAutofit/>
          </a:bodyPr>
          <a:lstStyle/>
          <a:p>
            <a:pPr>
              <a:spcBef>
                <a:spcPts val="600"/>
              </a:spcBef>
              <a:spcAft>
                <a:spcPts val="600"/>
              </a:spcAft>
            </a:pPr>
            <a:r>
              <a:rPr lang="en-US" sz="3600" dirty="0" smtClean="0"/>
              <a:t>Empirical Evidence of Concern</a:t>
            </a:r>
          </a:p>
          <a:p>
            <a:pPr lvl="1">
              <a:spcBef>
                <a:spcPts val="600"/>
              </a:spcBef>
              <a:spcAft>
                <a:spcPts val="600"/>
              </a:spcAft>
            </a:pPr>
            <a:r>
              <a:rPr lang="en-US" sz="3200" dirty="0" smtClean="0"/>
              <a:t>Concerns began to arise ±2006</a:t>
            </a:r>
          </a:p>
          <a:p>
            <a:pPr lvl="1">
              <a:spcBef>
                <a:spcPts val="600"/>
              </a:spcBef>
              <a:spcAft>
                <a:spcPts val="600"/>
              </a:spcAft>
            </a:pPr>
            <a:r>
              <a:rPr lang="en-US" sz="3200" dirty="0" smtClean="0"/>
              <a:t>Mysterious interior moisture</a:t>
            </a:r>
          </a:p>
          <a:p>
            <a:pPr lvl="2">
              <a:spcBef>
                <a:spcPts val="600"/>
              </a:spcBef>
              <a:spcAft>
                <a:spcPts val="600"/>
              </a:spcAft>
            </a:pPr>
            <a:r>
              <a:rPr lang="en-US" sz="2800" dirty="0" smtClean="0"/>
              <a:t>Dripping on sunny days</a:t>
            </a:r>
          </a:p>
          <a:p>
            <a:pPr lvl="3">
              <a:spcBef>
                <a:spcPts val="600"/>
              </a:spcBef>
              <a:spcAft>
                <a:spcPts val="600"/>
              </a:spcAft>
            </a:pPr>
            <a:r>
              <a:rPr lang="en-US" sz="2400" dirty="0" smtClean="0"/>
              <a:t>No apparent ponding</a:t>
            </a:r>
          </a:p>
          <a:p>
            <a:pPr lvl="3">
              <a:spcBef>
                <a:spcPts val="600"/>
              </a:spcBef>
              <a:spcAft>
                <a:spcPts val="600"/>
              </a:spcAft>
            </a:pPr>
            <a:r>
              <a:rPr lang="en-US" sz="2400" dirty="0" smtClean="0"/>
              <a:t>No roof surface deficiencies</a:t>
            </a:r>
          </a:p>
        </p:txBody>
      </p:sp>
    </p:spTree>
  </p:cSld>
  <p:clrMapOvr>
    <a:masterClrMapping/>
  </p:clrMapOvr>
  <p:transition>
    <p:wipe dir="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Learning from Experience</a:t>
            </a:r>
            <a:endParaRPr lang="en-US" dirty="0"/>
          </a:p>
        </p:txBody>
      </p:sp>
      <p:sp>
        <p:nvSpPr>
          <p:cNvPr id="3" name="Content Placeholder 2"/>
          <p:cNvSpPr>
            <a:spLocks noGrp="1"/>
          </p:cNvSpPr>
          <p:nvPr>
            <p:ph idx="1"/>
          </p:nvPr>
        </p:nvSpPr>
        <p:spPr>
          <a:xfrm>
            <a:off x="457200" y="1676400"/>
            <a:ext cx="8229600" cy="4297363"/>
          </a:xfrm>
        </p:spPr>
        <p:txBody>
          <a:bodyPr>
            <a:normAutofit lnSpcReduction="10000"/>
          </a:bodyPr>
          <a:lstStyle/>
          <a:p>
            <a:pPr>
              <a:spcBef>
                <a:spcPts val="600"/>
              </a:spcBef>
              <a:spcAft>
                <a:spcPts val="600"/>
              </a:spcAft>
            </a:pPr>
            <a:r>
              <a:rPr lang="en-US" dirty="0" smtClean="0"/>
              <a:t>Cool roof tragedies</a:t>
            </a:r>
          </a:p>
          <a:p>
            <a:pPr lvl="1">
              <a:spcBef>
                <a:spcPts val="600"/>
              </a:spcBef>
              <a:spcAft>
                <a:spcPts val="600"/>
              </a:spcAft>
            </a:pPr>
            <a:r>
              <a:rPr lang="en-US" dirty="0" smtClean="0"/>
              <a:t>Chicago and Environs - $15,000,000 in reconstruction  of cool roof systems less then 3 years old</a:t>
            </a:r>
          </a:p>
          <a:p>
            <a:pPr lvl="1">
              <a:spcBef>
                <a:spcPts val="600"/>
              </a:spcBef>
              <a:spcAft>
                <a:spcPts val="600"/>
              </a:spcAft>
            </a:pPr>
            <a:r>
              <a:rPr lang="en-US" dirty="0" smtClean="0"/>
              <a:t>A travesty if you’re an owner</a:t>
            </a:r>
          </a:p>
          <a:p>
            <a:pPr lvl="1">
              <a:spcBef>
                <a:spcPts val="600"/>
              </a:spcBef>
              <a:spcAft>
                <a:spcPts val="600"/>
              </a:spcAft>
            </a:pPr>
            <a:r>
              <a:rPr lang="en-US" dirty="0" smtClean="0"/>
              <a:t>Remember those proponents </a:t>
            </a:r>
          </a:p>
          <a:p>
            <a:pPr lvl="1">
              <a:spcBef>
                <a:spcPts val="600"/>
              </a:spcBef>
              <a:spcAft>
                <a:spcPts val="600"/>
              </a:spcAft>
              <a:buNone/>
            </a:pPr>
            <a:r>
              <a:rPr lang="en-US" dirty="0" smtClean="0"/>
              <a:t>   . . . they paid zip, zero, not-a, nothing </a:t>
            </a:r>
          </a:p>
          <a:p>
            <a:pPr lvl="1">
              <a:spcBef>
                <a:spcPts val="600"/>
              </a:spcBef>
              <a:spcAft>
                <a:spcPts val="600"/>
              </a:spcAft>
              <a:buNone/>
            </a:pPr>
            <a:r>
              <a:rPr lang="en-US" dirty="0" smtClean="0"/>
              <a:t>   . . . not even a “sorry”</a:t>
            </a:r>
          </a:p>
        </p:txBody>
      </p:sp>
    </p:spTree>
  </p:cSld>
  <p:clrMapOvr>
    <a:masterClrMapping/>
  </p:clrMapOvr>
  <p:transition>
    <p:wipe dir="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8" descr="01-2009_EcoStructure_Challenging What's Cool_Page_2"/>
          <p:cNvPicPr>
            <a:picLocks noGrp="1" noChangeAspect="1" noChangeArrowheads="1"/>
          </p:cNvPicPr>
          <p:nvPr>
            <p:ph sz="half" idx="2"/>
          </p:nvPr>
        </p:nvPicPr>
        <p:blipFill>
          <a:blip r:embed="rId3" cstate="email"/>
          <a:srcRect/>
          <a:stretch>
            <a:fillRect/>
          </a:stretch>
        </p:blipFill>
        <p:spPr>
          <a:xfrm>
            <a:off x="4648200" y="304800"/>
            <a:ext cx="4038600" cy="5181600"/>
          </a:xfrm>
        </p:spPr>
      </p:pic>
      <p:pic>
        <p:nvPicPr>
          <p:cNvPr id="47107" name="Picture 11" descr="01-2009_EcoStructure_Challenging What's Cool_Page_1"/>
          <p:cNvPicPr>
            <a:picLocks noGrp="1" noChangeAspect="1" noChangeArrowheads="1"/>
          </p:cNvPicPr>
          <p:nvPr>
            <p:ph sz="half" idx="1"/>
          </p:nvPr>
        </p:nvPicPr>
        <p:blipFill>
          <a:blip r:embed="rId4" cstate="email"/>
          <a:srcRect/>
          <a:stretch>
            <a:fillRect/>
          </a:stretch>
        </p:blipFill>
        <p:spPr>
          <a:xfrm>
            <a:off x="457200" y="304800"/>
            <a:ext cx="4038600" cy="5181600"/>
          </a:xfrm>
        </p:spPr>
      </p:pic>
    </p:spTree>
  </p:cSld>
  <p:clrMapOvr>
    <a:masterClrMapping/>
  </p:clrMapOvr>
  <p:transition>
    <p:wipe dir="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Learning from Experience</a:t>
            </a:r>
            <a:endParaRPr lang="en-US" dirty="0"/>
          </a:p>
        </p:txBody>
      </p:sp>
      <p:sp>
        <p:nvSpPr>
          <p:cNvPr id="3" name="Content Placeholder 2"/>
          <p:cNvSpPr>
            <a:spLocks noGrp="1"/>
          </p:cNvSpPr>
          <p:nvPr>
            <p:ph idx="1"/>
          </p:nvPr>
        </p:nvSpPr>
        <p:spPr>
          <a:xfrm>
            <a:off x="457200" y="1676400"/>
            <a:ext cx="8229600" cy="4297363"/>
          </a:xfrm>
        </p:spPr>
        <p:txBody>
          <a:bodyPr>
            <a:normAutofit/>
          </a:bodyPr>
          <a:lstStyle/>
          <a:p>
            <a:pPr>
              <a:spcBef>
                <a:spcPts val="600"/>
              </a:spcBef>
              <a:spcAft>
                <a:spcPts val="600"/>
              </a:spcAft>
            </a:pPr>
            <a:r>
              <a:rPr lang="en-US" dirty="0" smtClean="0"/>
              <a:t>Physics</a:t>
            </a:r>
          </a:p>
          <a:p>
            <a:pPr>
              <a:spcBef>
                <a:spcPts val="600"/>
              </a:spcBef>
              <a:spcAft>
                <a:spcPts val="600"/>
              </a:spcAft>
            </a:pPr>
            <a:r>
              <a:rPr lang="en-US" dirty="0" smtClean="0"/>
              <a:t>Condensation</a:t>
            </a:r>
          </a:p>
        </p:txBody>
      </p:sp>
      <p:pic>
        <p:nvPicPr>
          <p:cNvPr id="123906" name="Picture 2" descr="http://www.scottslumber.com/uploads/images/Condensation/Glass%20Condensation2.jpg"/>
          <p:cNvPicPr>
            <a:picLocks noChangeAspect="1" noChangeArrowheads="1"/>
          </p:cNvPicPr>
          <p:nvPr/>
        </p:nvPicPr>
        <p:blipFill>
          <a:blip r:embed="rId3" cstate="email"/>
          <a:srcRect/>
          <a:stretch>
            <a:fillRect/>
          </a:stretch>
        </p:blipFill>
        <p:spPr bwMode="auto">
          <a:xfrm>
            <a:off x="6096000" y="1905000"/>
            <a:ext cx="2857500" cy="4276726"/>
          </a:xfrm>
          <a:prstGeom prst="rect">
            <a:avLst/>
          </a:prstGeom>
          <a:ln>
            <a:noFill/>
          </a:ln>
          <a:effectLst>
            <a:softEdge rad="112500"/>
          </a:effectLst>
        </p:spPr>
      </p:pic>
      <p:pic>
        <p:nvPicPr>
          <p:cNvPr id="123910" name="Picture 6" descr="http://www.usefilm.com/images/5/9/5/595/152495-medium.jpg"/>
          <p:cNvPicPr>
            <a:picLocks noChangeAspect="1" noChangeArrowheads="1"/>
          </p:cNvPicPr>
          <p:nvPr/>
        </p:nvPicPr>
        <p:blipFill>
          <a:blip r:embed="rId4" cstate="email"/>
          <a:srcRect/>
          <a:stretch>
            <a:fillRect/>
          </a:stretch>
        </p:blipFill>
        <p:spPr bwMode="auto">
          <a:xfrm>
            <a:off x="228600" y="3200400"/>
            <a:ext cx="3349925" cy="2219326"/>
          </a:xfrm>
          <a:prstGeom prst="rect">
            <a:avLst/>
          </a:prstGeom>
          <a:ln>
            <a:noFill/>
          </a:ln>
          <a:effectLst>
            <a:softEdge rad="112500"/>
          </a:effectLst>
        </p:spPr>
      </p:pic>
      <p:pic>
        <p:nvPicPr>
          <p:cNvPr id="123914" name="Picture 10" descr="http://lh3.ggpht.com/-hENU_BX53SU/TevTmUP6BPI/AAAAAAAAI6E/MQRqjK6MapM/iceteaw_thumb12.jpg"/>
          <p:cNvPicPr>
            <a:picLocks noChangeAspect="1" noChangeArrowheads="1"/>
          </p:cNvPicPr>
          <p:nvPr/>
        </p:nvPicPr>
        <p:blipFill>
          <a:blip r:embed="rId5" cstate="email"/>
          <a:srcRect/>
          <a:stretch>
            <a:fillRect/>
          </a:stretch>
        </p:blipFill>
        <p:spPr bwMode="auto">
          <a:xfrm>
            <a:off x="3733800" y="2667000"/>
            <a:ext cx="2253872" cy="3181351"/>
          </a:xfrm>
          <a:prstGeom prst="rect">
            <a:avLst/>
          </a:prstGeom>
          <a:ln>
            <a:noFill/>
          </a:ln>
          <a:effectLst>
            <a:softEdge rad="112500"/>
          </a:effectLst>
        </p:spPr>
      </p:pic>
    </p:spTree>
  </p:cSld>
  <p:clrMapOvr>
    <a:masterClrMapping/>
  </p:clrMapOvr>
  <p:transition>
    <p:wipe dir="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Learning from Experience</a:t>
            </a:r>
            <a:endParaRPr lang="en-US" dirty="0"/>
          </a:p>
        </p:txBody>
      </p:sp>
      <p:sp>
        <p:nvSpPr>
          <p:cNvPr id="3" name="Content Placeholder 2"/>
          <p:cNvSpPr>
            <a:spLocks noGrp="1"/>
          </p:cNvSpPr>
          <p:nvPr>
            <p:ph idx="1"/>
          </p:nvPr>
        </p:nvSpPr>
        <p:spPr>
          <a:xfrm>
            <a:off x="457200" y="1676400"/>
            <a:ext cx="8229600" cy="4297363"/>
          </a:xfrm>
        </p:spPr>
        <p:txBody>
          <a:bodyPr>
            <a:normAutofit/>
          </a:bodyPr>
          <a:lstStyle/>
          <a:p>
            <a:pPr>
              <a:spcBef>
                <a:spcPts val="600"/>
              </a:spcBef>
              <a:spcAft>
                <a:spcPts val="600"/>
              </a:spcAft>
            </a:pPr>
            <a:r>
              <a:rPr lang="en-US" dirty="0" smtClean="0"/>
              <a:t>Roofing 101 – Quiz Question</a:t>
            </a:r>
          </a:p>
          <a:p>
            <a:pPr lvl="1">
              <a:spcBef>
                <a:spcPts val="600"/>
              </a:spcBef>
              <a:spcAft>
                <a:spcPts val="600"/>
              </a:spcAft>
            </a:pPr>
            <a:r>
              <a:rPr lang="en-US" dirty="0" smtClean="0"/>
              <a:t>What is the most deleterious element within a roof system?</a:t>
            </a:r>
          </a:p>
          <a:p>
            <a:pPr lvl="1">
              <a:spcBef>
                <a:spcPts val="600"/>
              </a:spcBef>
              <a:spcAft>
                <a:spcPts val="600"/>
              </a:spcAft>
              <a:buNone/>
            </a:pPr>
            <a:r>
              <a:rPr lang="en-US" dirty="0" smtClean="0"/>
              <a:t>. . . water</a:t>
            </a: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left)">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left)">
                                      <p:cBhvr>
                                        <p:cTn id="15"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Self Drying Roof Concept</a:t>
            </a:r>
            <a:endParaRPr lang="en-US" dirty="0"/>
          </a:p>
        </p:txBody>
      </p:sp>
      <p:pic>
        <p:nvPicPr>
          <p:cNvPr id="4" name="Content Placeholder 3" descr="Self Drying Concept Figure 1.jpg"/>
          <p:cNvPicPr>
            <a:picLocks noGrp="1" noChangeAspect="1"/>
          </p:cNvPicPr>
          <p:nvPr>
            <p:ph idx="1"/>
          </p:nvPr>
        </p:nvPicPr>
        <p:blipFill>
          <a:blip r:embed="rId3" cstate="print"/>
          <a:srcRect l="2363" t="22262" r="2363" b="4103"/>
          <a:stretch>
            <a:fillRect/>
          </a:stretch>
        </p:blipFill>
        <p:spPr>
          <a:xfrm>
            <a:off x="381000" y="1600199"/>
            <a:ext cx="8458200" cy="50514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wipe dir="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Self Drying Roof Concept</a:t>
            </a:r>
            <a:endParaRPr lang="en-US" dirty="0"/>
          </a:p>
        </p:txBody>
      </p:sp>
      <p:pic>
        <p:nvPicPr>
          <p:cNvPr id="4" name="Content Placeholder 3" descr="Self Drying Concept Figure 1.jpg"/>
          <p:cNvPicPr>
            <a:picLocks noGrp="1" noChangeAspect="1"/>
          </p:cNvPicPr>
          <p:nvPr>
            <p:ph idx="1"/>
          </p:nvPr>
        </p:nvPicPr>
        <p:blipFill>
          <a:blip r:embed="rId3" cstate="print"/>
          <a:stretch>
            <a:fillRect/>
          </a:stretch>
        </p:blipFill>
        <p:spPr>
          <a:xfrm>
            <a:off x="1341531" y="1600199"/>
            <a:ext cx="6537138" cy="50514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wipe dir="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smtClean="0"/>
              <a:t>Why Are we here?</a:t>
            </a:r>
            <a:endParaRPr lang="en-US" dirty="0"/>
          </a:p>
        </p:txBody>
      </p:sp>
      <p:pic>
        <p:nvPicPr>
          <p:cNvPr id="4" name="Content Placeholder 3" descr="6-13-07-04.jpg"/>
          <p:cNvPicPr>
            <a:picLocks noGrp="1" noChangeAspect="1"/>
          </p:cNvPicPr>
          <p:nvPr>
            <p:ph idx="1"/>
          </p:nvPr>
        </p:nvPicPr>
        <p:blipFill>
          <a:blip r:embed="rId3" cstate="print"/>
          <a:stretch>
            <a:fillRect/>
          </a:stretch>
        </p:blipFill>
        <p:spPr>
          <a:xfrm>
            <a:off x="609602" y="1129099"/>
            <a:ext cx="8000994" cy="52993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wipe dir="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Learning from Experience</a:t>
            </a:r>
            <a:endParaRPr lang="en-US" dirty="0"/>
          </a:p>
        </p:txBody>
      </p:sp>
      <p:sp>
        <p:nvSpPr>
          <p:cNvPr id="3" name="Content Placeholder 2"/>
          <p:cNvSpPr>
            <a:spLocks noGrp="1"/>
          </p:cNvSpPr>
          <p:nvPr>
            <p:ph idx="1"/>
          </p:nvPr>
        </p:nvSpPr>
        <p:spPr>
          <a:xfrm>
            <a:off x="457200" y="1600200"/>
            <a:ext cx="8229600" cy="4373563"/>
          </a:xfrm>
        </p:spPr>
        <p:txBody>
          <a:bodyPr>
            <a:normAutofit/>
          </a:bodyPr>
          <a:lstStyle/>
          <a:p>
            <a:pPr>
              <a:spcBef>
                <a:spcPts val="600"/>
              </a:spcBef>
              <a:spcAft>
                <a:spcPts val="600"/>
              </a:spcAft>
            </a:pPr>
            <a:r>
              <a:rPr lang="en-US" dirty="0" smtClean="0"/>
              <a:t>Condensation</a:t>
            </a:r>
          </a:p>
          <a:p>
            <a:pPr lvl="1">
              <a:spcBef>
                <a:spcPts val="600"/>
              </a:spcBef>
              <a:spcAft>
                <a:spcPts val="600"/>
              </a:spcAft>
            </a:pPr>
            <a:r>
              <a:rPr lang="en-US" dirty="0" smtClean="0"/>
              <a:t>Don’t create it!</a:t>
            </a:r>
          </a:p>
        </p:txBody>
      </p:sp>
    </p:spTree>
  </p:cSld>
  <p:clrMapOvr>
    <a:masterClrMapping/>
  </p:clrMapOvr>
  <p:transition>
    <p:wipe dir="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5" descr="DSC_0030"/>
          <p:cNvPicPr>
            <a:picLocks noGrp="1" noChangeAspect="1" noChangeArrowheads="1"/>
          </p:cNvPicPr>
          <p:nvPr>
            <p:ph/>
          </p:nvPr>
        </p:nvPicPr>
        <p:blipFill>
          <a:blip r:embed="rId3" cstate="email"/>
          <a:srcRect/>
          <a:stretch>
            <a:fillRect/>
          </a:stretch>
        </p:blipFill>
        <p:spPr>
          <a:xfrm>
            <a:off x="533400" y="152400"/>
            <a:ext cx="8077200" cy="53705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1443" name="Text Box 4"/>
          <p:cNvSpPr txBox="1">
            <a:spLocks noChangeArrowheads="1"/>
          </p:cNvSpPr>
          <p:nvPr/>
        </p:nvSpPr>
        <p:spPr bwMode="auto">
          <a:xfrm>
            <a:off x="685800" y="4754562"/>
            <a:ext cx="3352800" cy="579438"/>
          </a:xfrm>
          <a:prstGeom prst="rect">
            <a:avLst/>
          </a:prstGeom>
          <a:noFill/>
          <a:ln w="9525">
            <a:noFill/>
            <a:miter lim="800000"/>
            <a:headEnd/>
            <a:tailEnd/>
          </a:ln>
        </p:spPr>
        <p:txBody>
          <a:bodyPr>
            <a:spAutoFit/>
          </a:bodyPr>
          <a:lstStyle/>
          <a:p>
            <a:pPr algn="ctr">
              <a:spcBef>
                <a:spcPct val="50000"/>
              </a:spcBef>
            </a:pPr>
            <a:r>
              <a:rPr lang="en-US" sz="3200" b="1" dirty="0">
                <a:solidFill>
                  <a:schemeClr val="tx2">
                    <a:lumMod val="75000"/>
                  </a:schemeClr>
                </a:solidFill>
                <a:latin typeface="Chicago" pitchFamily="34" charset="0"/>
              </a:rPr>
              <a:t>Condensation</a:t>
            </a:r>
          </a:p>
        </p:txBody>
      </p:sp>
    </p:spTree>
  </p:cSld>
  <p:clrMapOvr>
    <a:masterClrMapping/>
  </p:clrMapOvr>
  <p:transition>
    <p:wipe dir="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5" descr="DSC_0031"/>
          <p:cNvPicPr>
            <a:picLocks noGrp="1" noChangeAspect="1" noChangeArrowheads="1"/>
          </p:cNvPicPr>
          <p:nvPr>
            <p:ph/>
          </p:nvPr>
        </p:nvPicPr>
        <p:blipFill>
          <a:blip r:embed="rId3" cstate="email"/>
          <a:srcRect/>
          <a:stretch>
            <a:fillRect/>
          </a:stretch>
        </p:blipFill>
        <p:spPr>
          <a:xfrm>
            <a:off x="533400" y="152400"/>
            <a:ext cx="8077200" cy="53705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2467" name="Text Box 4"/>
          <p:cNvSpPr txBox="1">
            <a:spLocks noChangeArrowheads="1"/>
          </p:cNvSpPr>
          <p:nvPr/>
        </p:nvSpPr>
        <p:spPr bwMode="auto">
          <a:xfrm>
            <a:off x="4876800" y="4729162"/>
            <a:ext cx="3352800" cy="579438"/>
          </a:xfrm>
          <a:prstGeom prst="rect">
            <a:avLst/>
          </a:prstGeom>
          <a:noFill/>
          <a:ln w="9525">
            <a:noFill/>
            <a:miter lim="800000"/>
            <a:headEnd/>
            <a:tailEnd/>
          </a:ln>
        </p:spPr>
        <p:txBody>
          <a:bodyPr>
            <a:spAutoFit/>
          </a:bodyPr>
          <a:lstStyle/>
          <a:p>
            <a:pPr algn="ctr">
              <a:spcBef>
                <a:spcPct val="50000"/>
              </a:spcBef>
            </a:pPr>
            <a:r>
              <a:rPr lang="en-US" sz="3200" b="1" dirty="0">
                <a:solidFill>
                  <a:schemeClr val="tx2">
                    <a:lumMod val="75000"/>
                  </a:schemeClr>
                </a:solidFill>
                <a:latin typeface="Chicago" pitchFamily="34" charset="0"/>
              </a:rPr>
              <a:t>Condensation</a:t>
            </a:r>
          </a:p>
        </p:txBody>
      </p:sp>
    </p:spTree>
  </p:cSld>
  <p:clrMapOvr>
    <a:masterClrMapping/>
  </p:clrMapOvr>
  <p:transition>
    <p:wipe dir="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5" descr="DSC_0039"/>
          <p:cNvPicPr>
            <a:picLocks noGrp="1" noChangeAspect="1" noChangeArrowheads="1"/>
          </p:cNvPicPr>
          <p:nvPr>
            <p:ph/>
          </p:nvPr>
        </p:nvPicPr>
        <p:blipFill>
          <a:blip r:embed="rId3" cstate="email"/>
          <a:srcRect/>
          <a:stretch>
            <a:fillRect/>
          </a:stretch>
        </p:blipFill>
        <p:spPr>
          <a:xfrm>
            <a:off x="533400" y="228600"/>
            <a:ext cx="8001000" cy="53199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3491" name="Text Box 4"/>
          <p:cNvSpPr txBox="1">
            <a:spLocks noChangeArrowheads="1"/>
          </p:cNvSpPr>
          <p:nvPr/>
        </p:nvSpPr>
        <p:spPr bwMode="auto">
          <a:xfrm>
            <a:off x="5105400" y="4673600"/>
            <a:ext cx="3352800" cy="579438"/>
          </a:xfrm>
          <a:prstGeom prst="rect">
            <a:avLst/>
          </a:prstGeom>
          <a:noFill/>
          <a:ln w="9525">
            <a:noFill/>
            <a:miter lim="800000"/>
            <a:headEnd/>
            <a:tailEnd/>
          </a:ln>
        </p:spPr>
        <p:txBody>
          <a:bodyPr>
            <a:spAutoFit/>
          </a:bodyPr>
          <a:lstStyle/>
          <a:p>
            <a:pPr algn="ctr">
              <a:spcBef>
                <a:spcPct val="50000"/>
              </a:spcBef>
            </a:pPr>
            <a:r>
              <a:rPr lang="en-US" sz="3200" b="1" dirty="0">
                <a:solidFill>
                  <a:schemeClr val="tx2">
                    <a:lumMod val="75000"/>
                  </a:schemeClr>
                </a:solidFill>
                <a:latin typeface="Chicago" pitchFamily="34" charset="0"/>
              </a:rPr>
              <a:t>Condensation</a:t>
            </a:r>
          </a:p>
        </p:txBody>
      </p:sp>
    </p:spTree>
  </p:cSld>
  <p:clrMapOvr>
    <a:masterClrMapping/>
  </p:clrMapOvr>
  <p:transition>
    <p:wipe dir="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Air Flow:  Interior to Exterior Means</a:t>
            </a:r>
          </a:p>
        </p:txBody>
      </p:sp>
      <p:sp>
        <p:nvSpPr>
          <p:cNvPr id="3" name="Content Placeholder 2"/>
          <p:cNvSpPr>
            <a:spLocks noGrp="1"/>
          </p:cNvSpPr>
          <p:nvPr>
            <p:ph idx="1"/>
          </p:nvPr>
        </p:nvSpPr>
        <p:spPr/>
        <p:txBody>
          <a:bodyPr/>
          <a:lstStyle/>
          <a:p>
            <a:r>
              <a:rPr lang="en-US" dirty="0" smtClean="0"/>
              <a:t>Diffusion</a:t>
            </a:r>
          </a:p>
          <a:p>
            <a:r>
              <a:rPr lang="en-US" dirty="0" smtClean="0"/>
              <a:t>Leakage</a:t>
            </a:r>
          </a:p>
          <a:p>
            <a:r>
              <a:rPr lang="en-US" dirty="0" smtClean="0"/>
              <a:t>Positive Pressure</a:t>
            </a:r>
          </a:p>
          <a:p>
            <a:r>
              <a:rPr lang="en-US" dirty="0" smtClean="0"/>
              <a:t>Pressure Gradient</a:t>
            </a:r>
          </a:p>
          <a:p>
            <a:pPr lvl="1"/>
            <a:r>
              <a:rPr lang="en-US" dirty="0" smtClean="0"/>
              <a:t>Energy High to Energy Low</a:t>
            </a:r>
          </a:p>
        </p:txBody>
      </p:sp>
    </p:spTree>
  </p:cSld>
  <p:clrMapOvr>
    <a:masterClrMapping/>
  </p:clrMapOvr>
  <p:transition>
    <p:wipe dir="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Learning from Experience</a:t>
            </a:r>
            <a:endParaRPr lang="en-US" dirty="0"/>
          </a:p>
        </p:txBody>
      </p:sp>
      <p:sp>
        <p:nvSpPr>
          <p:cNvPr id="3" name="Content Placeholder 2"/>
          <p:cNvSpPr>
            <a:spLocks noGrp="1"/>
          </p:cNvSpPr>
          <p:nvPr>
            <p:ph idx="1"/>
          </p:nvPr>
        </p:nvSpPr>
        <p:spPr>
          <a:xfrm>
            <a:off x="457200" y="1676400"/>
            <a:ext cx="8229600" cy="4297363"/>
          </a:xfrm>
        </p:spPr>
        <p:txBody>
          <a:bodyPr>
            <a:normAutofit/>
          </a:bodyPr>
          <a:lstStyle/>
          <a:p>
            <a:pPr>
              <a:spcBef>
                <a:spcPts val="600"/>
              </a:spcBef>
              <a:spcAft>
                <a:spcPts val="600"/>
              </a:spcAft>
            </a:pPr>
            <a:r>
              <a:rPr lang="en-US" dirty="0" smtClean="0"/>
              <a:t>Empirical Evidence of Concern</a:t>
            </a:r>
          </a:p>
          <a:p>
            <a:pPr lvl="1">
              <a:spcBef>
                <a:spcPts val="600"/>
              </a:spcBef>
              <a:spcAft>
                <a:spcPts val="600"/>
              </a:spcAft>
            </a:pPr>
            <a:r>
              <a:rPr lang="en-US" dirty="0" smtClean="0"/>
              <a:t>Building sealant joints (above cool roofs) experience accelerated deterioration</a:t>
            </a:r>
          </a:p>
        </p:txBody>
      </p:sp>
    </p:spTree>
  </p:cSld>
  <p:clrMapOvr>
    <a:masterClrMapping/>
  </p:clrMapOvr>
  <p:transition>
    <p:wipe dir="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p:spPr>
        <p:txBody>
          <a:bodyPr>
            <a:normAutofit/>
          </a:bodyPr>
          <a:lstStyle/>
          <a:p>
            <a:r>
              <a:rPr lang="en-US" sz="4000" dirty="0" smtClean="0">
                <a:solidFill>
                  <a:srgbClr val="FFF39D">
                    <a:lumMod val="75000"/>
                  </a:srgbClr>
                </a:solidFill>
              </a:rPr>
              <a:t>Learning from Experience</a:t>
            </a:r>
            <a:endParaRPr lang="en-US" sz="2800" dirty="0"/>
          </a:p>
        </p:txBody>
      </p:sp>
      <p:pic>
        <p:nvPicPr>
          <p:cNvPr id="6" name="Picture 5" descr="100_5029"/>
          <p:cNvPicPr>
            <a:picLocks noChangeAspect="1" noChangeArrowheads="1"/>
          </p:cNvPicPr>
          <p:nvPr/>
        </p:nvPicPr>
        <p:blipFill>
          <a:blip r:embed="rId3" cstate="email"/>
          <a:srcRect/>
          <a:stretch>
            <a:fillRect/>
          </a:stretch>
        </p:blipFill>
        <p:spPr>
          <a:xfrm>
            <a:off x="2374900" y="838200"/>
            <a:ext cx="4406900" cy="58664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Line 9"/>
          <p:cNvSpPr>
            <a:spLocks noChangeShapeType="1"/>
          </p:cNvSpPr>
          <p:nvPr/>
        </p:nvSpPr>
        <p:spPr bwMode="auto">
          <a:xfrm flipH="1">
            <a:off x="4876800" y="2362200"/>
            <a:ext cx="1981200" cy="381000"/>
          </a:xfrm>
          <a:prstGeom prst="line">
            <a:avLst/>
          </a:prstGeom>
          <a:noFill/>
          <a:ln w="180975">
            <a:solidFill>
              <a:schemeClr val="tx2">
                <a:lumMod val="75000"/>
              </a:schemeClr>
            </a:solidFill>
            <a:round/>
            <a:headEnd/>
            <a:tailEnd type="triangle" w="med" len="med"/>
          </a:ln>
        </p:spPr>
        <p:txBody>
          <a:bodyPr/>
          <a:lstStyle/>
          <a:p>
            <a:endParaRPr lang="en-US" dirty="0"/>
          </a:p>
        </p:txBody>
      </p:sp>
    </p:spTree>
  </p:cSld>
  <p:clrMapOvr>
    <a:masterClrMapping/>
  </p:clrMapOvr>
  <p:transition>
    <p:wipe dir="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p:spPr>
        <p:txBody>
          <a:bodyPr>
            <a:normAutofit/>
          </a:bodyPr>
          <a:lstStyle/>
          <a:p>
            <a:r>
              <a:rPr lang="en-US" sz="4000" dirty="0" smtClean="0">
                <a:solidFill>
                  <a:srgbClr val="FFF39D">
                    <a:lumMod val="75000"/>
                  </a:srgbClr>
                </a:solidFill>
              </a:rPr>
              <a:t>Learning from Experience</a:t>
            </a:r>
            <a:endParaRPr lang="en-US" sz="2800" dirty="0"/>
          </a:p>
        </p:txBody>
      </p:sp>
      <p:pic>
        <p:nvPicPr>
          <p:cNvPr id="10" name="Picture 5" descr="100_5030"/>
          <p:cNvPicPr>
            <a:picLocks noGrp="1" noChangeAspect="1" noChangeArrowheads="1"/>
          </p:cNvPicPr>
          <p:nvPr>
            <p:ph/>
          </p:nvPr>
        </p:nvPicPr>
        <p:blipFill>
          <a:blip r:embed="rId3" cstate="email"/>
          <a:srcRect/>
          <a:stretch>
            <a:fillRect/>
          </a:stretch>
        </p:blipFill>
        <p:spPr>
          <a:xfrm>
            <a:off x="777729" y="914400"/>
            <a:ext cx="7604271" cy="5715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wipe dir="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Learning from Experience</a:t>
            </a:r>
            <a:endParaRPr lang="en-US" dirty="0"/>
          </a:p>
        </p:txBody>
      </p:sp>
      <p:sp>
        <p:nvSpPr>
          <p:cNvPr id="3" name="Content Placeholder 2"/>
          <p:cNvSpPr>
            <a:spLocks noGrp="1"/>
          </p:cNvSpPr>
          <p:nvPr>
            <p:ph idx="1"/>
          </p:nvPr>
        </p:nvSpPr>
        <p:spPr>
          <a:xfrm>
            <a:off x="457200" y="1676400"/>
            <a:ext cx="8229600" cy="4297363"/>
          </a:xfrm>
        </p:spPr>
        <p:txBody>
          <a:bodyPr>
            <a:normAutofit/>
          </a:bodyPr>
          <a:lstStyle/>
          <a:p>
            <a:pPr>
              <a:spcBef>
                <a:spcPts val="600"/>
              </a:spcBef>
              <a:spcAft>
                <a:spcPts val="600"/>
              </a:spcAft>
            </a:pPr>
            <a:r>
              <a:rPr lang="en-US" dirty="0" smtClean="0"/>
              <a:t>Empirical Evidence of Concern</a:t>
            </a:r>
          </a:p>
          <a:p>
            <a:pPr lvl="1">
              <a:spcBef>
                <a:spcPts val="600"/>
              </a:spcBef>
              <a:spcAft>
                <a:spcPts val="600"/>
              </a:spcAft>
            </a:pPr>
            <a:r>
              <a:rPr lang="en-US" dirty="0" smtClean="0"/>
              <a:t>Masonry walls (above cool roofs) experience excessive expansion, resulting in over-compressed masonry control sealant joints, reflection into glass windows, and overheating</a:t>
            </a:r>
          </a:p>
        </p:txBody>
      </p:sp>
    </p:spTree>
  </p:cSld>
  <p:clrMapOvr>
    <a:masterClrMapping/>
  </p:clrMapOvr>
  <p:transition>
    <p:wipe dir="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p:spPr>
        <p:txBody>
          <a:bodyPr>
            <a:normAutofit/>
          </a:bodyPr>
          <a:lstStyle/>
          <a:p>
            <a:r>
              <a:rPr lang="en-US" sz="4000" dirty="0" smtClean="0">
                <a:solidFill>
                  <a:srgbClr val="FFF39D">
                    <a:lumMod val="75000"/>
                  </a:srgbClr>
                </a:solidFill>
              </a:rPr>
              <a:t>Learning from Experience</a:t>
            </a:r>
            <a:endParaRPr lang="en-US" sz="2800" dirty="0"/>
          </a:p>
        </p:txBody>
      </p:sp>
      <p:sp>
        <p:nvSpPr>
          <p:cNvPr id="6" name="Line 9"/>
          <p:cNvSpPr>
            <a:spLocks noChangeShapeType="1"/>
          </p:cNvSpPr>
          <p:nvPr/>
        </p:nvSpPr>
        <p:spPr bwMode="auto">
          <a:xfrm flipH="1">
            <a:off x="6248400" y="1752600"/>
            <a:ext cx="1295400" cy="914400"/>
          </a:xfrm>
          <a:prstGeom prst="line">
            <a:avLst/>
          </a:prstGeom>
          <a:noFill/>
          <a:ln w="174625">
            <a:solidFill>
              <a:schemeClr val="accent1"/>
            </a:solidFill>
            <a:round/>
            <a:headEnd/>
            <a:tailEnd type="triangle" w="med" len="med"/>
          </a:ln>
        </p:spPr>
        <p:txBody>
          <a:bodyPr/>
          <a:lstStyle/>
          <a:p>
            <a:endParaRPr lang="en-US" dirty="0"/>
          </a:p>
        </p:txBody>
      </p:sp>
      <p:pic>
        <p:nvPicPr>
          <p:cNvPr id="7" name="Picture 5" descr="100_4910"/>
          <p:cNvPicPr>
            <a:picLocks noGrp="1" noChangeAspect="1" noChangeArrowheads="1"/>
          </p:cNvPicPr>
          <p:nvPr>
            <p:ph/>
          </p:nvPr>
        </p:nvPicPr>
        <p:blipFill>
          <a:blip r:embed="rId3" cstate="email"/>
          <a:srcRect/>
          <a:stretch>
            <a:fillRect/>
          </a:stretch>
        </p:blipFill>
        <p:spPr>
          <a:xfrm>
            <a:off x="736780" y="914400"/>
            <a:ext cx="7721420" cy="580133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wipe dir="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smtClean="0"/>
              <a:t>Why Are we here?</a:t>
            </a:r>
            <a:endParaRPr lang="en-US" dirty="0"/>
          </a:p>
        </p:txBody>
      </p:sp>
      <p:pic>
        <p:nvPicPr>
          <p:cNvPr id="4" name="Content Placeholder 3" descr="6-13-07-04.jpg"/>
          <p:cNvPicPr>
            <a:picLocks noGrp="1" noChangeAspect="1"/>
          </p:cNvPicPr>
          <p:nvPr>
            <p:ph idx="1"/>
          </p:nvPr>
        </p:nvPicPr>
        <p:blipFill>
          <a:blip r:embed="rId3" cstate="print"/>
          <a:stretch>
            <a:fillRect/>
          </a:stretch>
        </p:blipFill>
        <p:spPr>
          <a:xfrm>
            <a:off x="179686" y="990600"/>
            <a:ext cx="4316114" cy="55855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Content Placeholder 3" descr="6-13-07-04.jpg"/>
          <p:cNvPicPr>
            <a:picLocks noChangeAspect="1"/>
          </p:cNvPicPr>
          <p:nvPr/>
        </p:nvPicPr>
        <p:blipFill>
          <a:blip r:embed="rId4" cstate="print"/>
          <a:stretch>
            <a:fillRect/>
          </a:stretch>
        </p:blipFill>
        <p:spPr>
          <a:xfrm>
            <a:off x="4648200" y="990600"/>
            <a:ext cx="4316114" cy="558555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wipe dir="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Learning from Experience</a:t>
            </a:r>
            <a:endParaRPr lang="en-US" dirty="0"/>
          </a:p>
        </p:txBody>
      </p:sp>
      <p:sp>
        <p:nvSpPr>
          <p:cNvPr id="3" name="Content Placeholder 2"/>
          <p:cNvSpPr>
            <a:spLocks noGrp="1"/>
          </p:cNvSpPr>
          <p:nvPr>
            <p:ph idx="1"/>
          </p:nvPr>
        </p:nvSpPr>
        <p:spPr>
          <a:xfrm>
            <a:off x="457200" y="1600200"/>
            <a:ext cx="8229600" cy="4373563"/>
          </a:xfrm>
        </p:spPr>
        <p:txBody>
          <a:bodyPr>
            <a:normAutofit/>
          </a:bodyPr>
          <a:lstStyle/>
          <a:p>
            <a:pPr>
              <a:spcBef>
                <a:spcPts val="600"/>
              </a:spcBef>
              <a:spcAft>
                <a:spcPts val="600"/>
              </a:spcAft>
            </a:pPr>
            <a:r>
              <a:rPr lang="en-US" dirty="0" smtClean="0"/>
              <a:t>Empirical Evidence of Concern</a:t>
            </a:r>
          </a:p>
          <a:p>
            <a:pPr lvl="1">
              <a:spcBef>
                <a:spcPts val="600"/>
              </a:spcBef>
              <a:spcAft>
                <a:spcPts val="600"/>
              </a:spcAft>
            </a:pPr>
            <a:r>
              <a:rPr lang="en-US" dirty="0" smtClean="0"/>
              <a:t>Roof-to-wall base flashings prematurely deteriorating due to excessive heat aging</a:t>
            </a:r>
          </a:p>
          <a:p>
            <a:pPr lvl="1">
              <a:spcBef>
                <a:spcPts val="600"/>
              </a:spcBef>
              <a:spcAft>
                <a:spcPts val="600"/>
              </a:spcAft>
            </a:pPr>
            <a:r>
              <a:rPr lang="en-US" dirty="0" smtClean="0"/>
              <a:t>Membrane at high parapet walls, high base flashing prematurely deteriorating due to excessive heat aging</a:t>
            </a:r>
          </a:p>
        </p:txBody>
      </p:sp>
    </p:spTree>
  </p:cSld>
  <p:clrMapOvr>
    <a:masterClrMapping/>
  </p:clrMapOvr>
  <p:transition>
    <p:wipe dir="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Learning from Experience</a:t>
            </a:r>
            <a:endParaRPr lang="en-US" dirty="0"/>
          </a:p>
        </p:txBody>
      </p:sp>
      <p:sp>
        <p:nvSpPr>
          <p:cNvPr id="3" name="Content Placeholder 2"/>
          <p:cNvSpPr>
            <a:spLocks noGrp="1"/>
          </p:cNvSpPr>
          <p:nvPr>
            <p:ph idx="1"/>
          </p:nvPr>
        </p:nvSpPr>
        <p:spPr>
          <a:xfrm>
            <a:off x="457200" y="1600200"/>
            <a:ext cx="8229600" cy="4373563"/>
          </a:xfrm>
        </p:spPr>
        <p:txBody>
          <a:bodyPr>
            <a:normAutofit/>
          </a:bodyPr>
          <a:lstStyle/>
          <a:p>
            <a:pPr>
              <a:spcBef>
                <a:spcPts val="600"/>
              </a:spcBef>
              <a:spcAft>
                <a:spcPts val="600"/>
              </a:spcAft>
            </a:pPr>
            <a:r>
              <a:rPr lang="en-US" dirty="0" smtClean="0"/>
              <a:t>Empirical Evidence of Concern</a:t>
            </a:r>
          </a:p>
          <a:p>
            <a:pPr lvl="1">
              <a:spcBef>
                <a:spcPts val="600"/>
              </a:spcBef>
              <a:spcAft>
                <a:spcPts val="600"/>
              </a:spcAft>
            </a:pPr>
            <a:r>
              <a:rPr lang="en-US" dirty="0" smtClean="0"/>
              <a:t>Low slope roof reflection on adjacent and/or nearby structures a concern</a:t>
            </a:r>
          </a:p>
        </p:txBody>
      </p:sp>
    </p:spTree>
  </p:cSld>
  <p:clrMapOvr>
    <a:masterClrMapping/>
  </p:clrMapOvr>
  <p:transition>
    <p:wipe dir="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noAutofit/>
          </a:bodyPr>
          <a:lstStyle/>
          <a:p>
            <a:r>
              <a:rPr lang="en-US" sz="2800" dirty="0" smtClean="0"/>
              <a:t>Roof System Design Considerations</a:t>
            </a:r>
            <a:endParaRPr lang="en-US" sz="2800" dirty="0"/>
          </a:p>
        </p:txBody>
      </p:sp>
      <p:pic>
        <p:nvPicPr>
          <p:cNvPr id="4" name="Content Placeholder 3" descr="City of Houston Submittal for Varience_Page_1.jpg"/>
          <p:cNvPicPr>
            <a:picLocks noGrp="1" noChangeAspect="1"/>
          </p:cNvPicPr>
          <p:nvPr>
            <p:ph idx="1"/>
          </p:nvPr>
        </p:nvPicPr>
        <p:blipFill>
          <a:blip r:embed="rId3" cstate="email"/>
          <a:srcRect/>
          <a:stretch>
            <a:fillRect/>
          </a:stretch>
        </p:blipFill>
        <p:spPr>
          <a:xfrm>
            <a:off x="3124200" y="990600"/>
            <a:ext cx="3068908" cy="5029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 Box 4"/>
          <p:cNvSpPr txBox="1">
            <a:spLocks noChangeArrowheads="1"/>
          </p:cNvSpPr>
          <p:nvPr/>
        </p:nvSpPr>
        <p:spPr bwMode="auto">
          <a:xfrm>
            <a:off x="6248400" y="3962400"/>
            <a:ext cx="2667000" cy="923330"/>
          </a:xfrm>
          <a:prstGeom prst="rect">
            <a:avLst/>
          </a:prstGeom>
          <a:noFill/>
          <a:ln w="9525">
            <a:noFill/>
            <a:miter lim="800000"/>
            <a:headEnd/>
            <a:tailEnd/>
          </a:ln>
        </p:spPr>
        <p:txBody>
          <a:bodyPr>
            <a:spAutoFit/>
          </a:bodyPr>
          <a:lstStyle/>
          <a:p>
            <a:pPr algn="ctr">
              <a:spcBef>
                <a:spcPct val="50000"/>
              </a:spcBef>
            </a:pPr>
            <a:r>
              <a:rPr lang="en-US" b="1" dirty="0" smtClean="0">
                <a:solidFill>
                  <a:schemeClr val="tx2">
                    <a:lumMod val="75000"/>
                  </a:schemeClr>
                </a:solidFill>
                <a:latin typeface="Chicago" pitchFamily="34" charset="0"/>
              </a:rPr>
              <a:t>View of Chase Center on East side of Chase Tower</a:t>
            </a:r>
            <a:endParaRPr lang="en-US" b="1" dirty="0">
              <a:solidFill>
                <a:schemeClr val="tx2">
                  <a:lumMod val="75000"/>
                </a:schemeClr>
              </a:solidFill>
              <a:latin typeface="Chicago" pitchFamily="34" charset="0"/>
            </a:endParaRPr>
          </a:p>
        </p:txBody>
      </p:sp>
    </p:spTree>
  </p:cSld>
  <p:clrMapOvr>
    <a:masterClrMapping/>
  </p:clrMapOvr>
  <p:transition>
    <p:wipe dir="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401762"/>
          </a:xfrm>
        </p:spPr>
        <p:txBody>
          <a:bodyPr>
            <a:noAutofit/>
          </a:bodyPr>
          <a:lstStyle/>
          <a:p>
            <a:r>
              <a:rPr lang="en-US" sz="3200" dirty="0" smtClean="0"/>
              <a:t>Roof System Design Considerations</a:t>
            </a:r>
            <a:endParaRPr lang="en-US" sz="3200" dirty="0"/>
          </a:p>
        </p:txBody>
      </p:sp>
      <p:pic>
        <p:nvPicPr>
          <p:cNvPr id="4" name="Content Placeholder 3" descr="City of Houston Submittal for Varience_Page_1.jpg"/>
          <p:cNvPicPr>
            <a:picLocks noGrp="1" noChangeAspect="1"/>
          </p:cNvPicPr>
          <p:nvPr>
            <p:ph idx="1"/>
          </p:nvPr>
        </p:nvPicPr>
        <p:blipFill>
          <a:blip r:embed="rId3" cstate="email"/>
          <a:stretch>
            <a:fillRect/>
          </a:stretch>
        </p:blipFill>
        <p:spPr>
          <a:xfrm>
            <a:off x="1295400" y="1371600"/>
            <a:ext cx="3584320" cy="4525963"/>
          </a:xfrm>
        </p:spPr>
      </p:pic>
      <p:pic>
        <p:nvPicPr>
          <p:cNvPr id="5" name="Picture 4" descr="City of Houston Submittal for Varience_Page_2.jpg"/>
          <p:cNvPicPr>
            <a:picLocks noChangeAspect="1"/>
          </p:cNvPicPr>
          <p:nvPr/>
        </p:nvPicPr>
        <p:blipFill>
          <a:blip r:embed="rId4" cstate="email"/>
          <a:stretch>
            <a:fillRect/>
          </a:stretch>
        </p:blipFill>
        <p:spPr>
          <a:xfrm>
            <a:off x="4953000" y="1371600"/>
            <a:ext cx="3610233" cy="1090449"/>
          </a:xfrm>
          <a:prstGeom prst="rect">
            <a:avLst/>
          </a:prstGeom>
        </p:spPr>
      </p:pic>
    </p:spTree>
  </p:cSld>
  <p:clrMapOvr>
    <a:masterClrMapping/>
  </p:clrMapOvr>
  <p:transition>
    <p:wipe dir="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Learning from Experience</a:t>
            </a:r>
            <a:endParaRPr lang="en-US" dirty="0"/>
          </a:p>
        </p:txBody>
      </p:sp>
      <p:sp>
        <p:nvSpPr>
          <p:cNvPr id="3" name="Content Placeholder 2"/>
          <p:cNvSpPr>
            <a:spLocks noGrp="1"/>
          </p:cNvSpPr>
          <p:nvPr>
            <p:ph idx="1"/>
          </p:nvPr>
        </p:nvSpPr>
        <p:spPr>
          <a:xfrm>
            <a:off x="457200" y="1600200"/>
            <a:ext cx="8229600" cy="4373563"/>
          </a:xfrm>
        </p:spPr>
        <p:txBody>
          <a:bodyPr>
            <a:normAutofit/>
          </a:bodyPr>
          <a:lstStyle/>
          <a:p>
            <a:pPr>
              <a:spcBef>
                <a:spcPts val="600"/>
              </a:spcBef>
              <a:spcAft>
                <a:spcPts val="600"/>
              </a:spcAft>
            </a:pPr>
            <a:r>
              <a:rPr lang="en-US" dirty="0" smtClean="0"/>
              <a:t>Empirical Evidence of Concern</a:t>
            </a:r>
          </a:p>
          <a:p>
            <a:pPr lvl="1">
              <a:spcBef>
                <a:spcPts val="600"/>
              </a:spcBef>
              <a:spcAft>
                <a:spcPts val="600"/>
              </a:spcAft>
            </a:pPr>
            <a:r>
              <a:rPr lang="en-US" dirty="0" smtClean="0"/>
              <a:t>Rooftop mechanical equipment operating with increased inefficiency</a:t>
            </a:r>
          </a:p>
          <a:p>
            <a:pPr lvl="2">
              <a:spcBef>
                <a:spcPts val="600"/>
              </a:spcBef>
              <a:spcAft>
                <a:spcPts val="600"/>
              </a:spcAft>
            </a:pPr>
            <a:r>
              <a:rPr lang="en-US" dirty="0" smtClean="0"/>
              <a:t>Below promised results</a:t>
            </a:r>
          </a:p>
        </p:txBody>
      </p:sp>
    </p:spTree>
  </p:cSld>
  <p:clrMapOvr>
    <a:masterClrMapping/>
  </p:clrMapOvr>
  <p:transition>
    <p:wipe dir="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Effects of solar on outside conduits_Page_07.jpg"/>
          <p:cNvPicPr>
            <a:picLocks noGrp="1" noChangeAspect="1"/>
          </p:cNvPicPr>
          <p:nvPr>
            <p:ph idx="1"/>
          </p:nvPr>
        </p:nvPicPr>
        <p:blipFill>
          <a:blip r:embed="rId3" cstate="email"/>
          <a:srcRect/>
          <a:stretch>
            <a:fillRect/>
          </a:stretch>
        </p:blipFill>
        <p:spPr>
          <a:xfrm>
            <a:off x="533400" y="228600"/>
            <a:ext cx="7982128" cy="475164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 Box 4"/>
          <p:cNvSpPr txBox="1">
            <a:spLocks noChangeArrowheads="1"/>
          </p:cNvSpPr>
          <p:nvPr/>
        </p:nvSpPr>
        <p:spPr bwMode="auto">
          <a:xfrm>
            <a:off x="533400" y="5068669"/>
            <a:ext cx="8001000" cy="400110"/>
          </a:xfrm>
          <a:prstGeom prst="rect">
            <a:avLst/>
          </a:prstGeom>
          <a:noFill/>
          <a:ln w="9525">
            <a:noFill/>
            <a:miter lim="800000"/>
            <a:headEnd/>
            <a:tailEnd/>
          </a:ln>
        </p:spPr>
        <p:txBody>
          <a:bodyPr wrap="square">
            <a:spAutoFit/>
          </a:bodyPr>
          <a:lstStyle/>
          <a:p>
            <a:pPr algn="ctr">
              <a:spcBef>
                <a:spcPct val="50000"/>
              </a:spcBef>
            </a:pPr>
            <a:r>
              <a:rPr lang="en-US" sz="2000" b="1" dirty="0" smtClean="0">
                <a:solidFill>
                  <a:schemeClr val="tx2">
                    <a:lumMod val="75000"/>
                  </a:schemeClr>
                </a:solidFill>
                <a:latin typeface="Arial" pitchFamily="34" charset="0"/>
                <a:cs typeface="Arial" pitchFamily="34" charset="0"/>
              </a:rPr>
              <a:t>Roof surface cover range of reflectivity from very white to black</a:t>
            </a:r>
            <a:endParaRPr lang="en-US" sz="2000" b="1" dirty="0">
              <a:solidFill>
                <a:schemeClr val="tx2">
                  <a:lumMod val="75000"/>
                </a:schemeClr>
              </a:solidFill>
              <a:latin typeface="Arial" pitchFamily="34" charset="0"/>
              <a:cs typeface="Arial" pitchFamily="34" charset="0"/>
            </a:endParaRPr>
          </a:p>
        </p:txBody>
      </p:sp>
    </p:spTree>
  </p:cSld>
  <p:clrMapOvr>
    <a:masterClrMapping/>
  </p:clrMapOvr>
  <p:transition>
    <p:wipe dir="r"/>
  </p:transition>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Content Placeholder 3" descr="Effects of solar on outside conduits_Page_09.jpg"/>
          <p:cNvPicPr>
            <a:picLocks noGrp="1" noChangeAspect="1"/>
          </p:cNvPicPr>
          <p:nvPr>
            <p:ph idx="1"/>
          </p:nvPr>
        </p:nvPicPr>
        <p:blipFill>
          <a:blip r:embed="rId3" cstate="email"/>
          <a:srcRect/>
          <a:stretch>
            <a:fillRect/>
          </a:stretch>
        </p:blipFill>
        <p:spPr>
          <a:xfrm>
            <a:off x="1295400" y="304800"/>
            <a:ext cx="6705600" cy="561229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 Box 4"/>
          <p:cNvSpPr txBox="1">
            <a:spLocks noChangeArrowheads="1"/>
          </p:cNvSpPr>
          <p:nvPr/>
        </p:nvSpPr>
        <p:spPr bwMode="auto">
          <a:xfrm>
            <a:off x="1295400" y="6000690"/>
            <a:ext cx="6705600" cy="400110"/>
          </a:xfrm>
          <a:prstGeom prst="rect">
            <a:avLst/>
          </a:prstGeom>
          <a:noFill/>
          <a:ln w="9525">
            <a:noFill/>
            <a:miter lim="800000"/>
            <a:headEnd/>
            <a:tailEnd/>
          </a:ln>
        </p:spPr>
        <p:txBody>
          <a:bodyPr wrap="square">
            <a:spAutoFit/>
          </a:bodyPr>
          <a:lstStyle/>
          <a:p>
            <a:pPr algn="ctr">
              <a:spcBef>
                <a:spcPct val="50000"/>
              </a:spcBef>
            </a:pPr>
            <a:r>
              <a:rPr lang="en-US" sz="2000" b="1" dirty="0" smtClean="0">
                <a:solidFill>
                  <a:schemeClr val="tx2">
                    <a:lumMod val="75000"/>
                  </a:schemeClr>
                </a:solidFill>
                <a:latin typeface="Arial" pitchFamily="34" charset="0"/>
                <a:cs typeface="Arial" pitchFamily="34" charset="0"/>
              </a:rPr>
              <a:t>Temperature rise as a function of roof color</a:t>
            </a:r>
            <a:endParaRPr lang="en-US" sz="2000" b="1" dirty="0">
              <a:solidFill>
                <a:schemeClr val="tx2">
                  <a:lumMod val="75000"/>
                </a:schemeClr>
              </a:solidFill>
              <a:latin typeface="Arial" pitchFamily="34" charset="0"/>
              <a:cs typeface="Arial" pitchFamily="34" charset="0"/>
            </a:endParaRPr>
          </a:p>
        </p:txBody>
      </p:sp>
    </p:spTree>
  </p:cSld>
  <p:clrMapOvr>
    <a:masterClrMapping/>
  </p:clrMapOvr>
  <p:transition>
    <p:wipe dir="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1"/>
          <p:cNvPicPr>
            <a:picLocks noChangeAspect="1"/>
          </p:cNvPicPr>
          <p:nvPr/>
        </p:nvPicPr>
        <p:blipFill>
          <a:blip r:embed="rId2" cstate="print">
            <a:extLst>
              <a:ext uri="{28A0092B-C50C-407E-A947-70E740481C1C}">
                <a14:useLocalDpi xmlns:a14="http://schemas.microsoft.com/office/drawing/2010/main" xmlns="" val="0"/>
              </a:ext>
            </a:extLst>
          </a:blip>
          <a:srcRect l="23997" t="8640" r="10004" b="13152"/>
          <a:stretch>
            <a:fillRect/>
          </a:stretch>
        </p:blipFill>
        <p:spPr bwMode="auto">
          <a:xfrm>
            <a:off x="4953000" y="1295400"/>
            <a:ext cx="3732213" cy="309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723" name="Picture 2"/>
          <p:cNvPicPr>
            <a:picLocks noChangeAspect="1"/>
          </p:cNvPicPr>
          <p:nvPr/>
        </p:nvPicPr>
        <p:blipFill>
          <a:blip r:embed="rId3" cstate="print">
            <a:extLst>
              <a:ext uri="{28A0092B-C50C-407E-A947-70E740481C1C}">
                <a14:useLocalDpi xmlns:a14="http://schemas.microsoft.com/office/drawing/2010/main" xmlns="" val="0"/>
              </a:ext>
            </a:extLst>
          </a:blip>
          <a:srcRect l="13998" t="4128" r="15001" b="8641"/>
          <a:stretch>
            <a:fillRect/>
          </a:stretch>
        </p:blipFill>
        <p:spPr bwMode="auto">
          <a:xfrm>
            <a:off x="228600" y="1295400"/>
            <a:ext cx="44958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Rectangle 2"/>
          <p:cNvSpPr txBox="1">
            <a:spLocks noChangeArrowheads="1"/>
          </p:cNvSpPr>
          <p:nvPr/>
        </p:nvSpPr>
        <p:spPr bwMode="auto">
          <a:xfrm>
            <a:off x="1790700" y="5638800"/>
            <a:ext cx="5867400" cy="381000"/>
          </a:xfrm>
          <a:prstGeom prst="rect">
            <a:avLst/>
          </a:prstGeom>
          <a:solidFill>
            <a:srgbClr val="EEECE1">
              <a:lumMod val="75000"/>
            </a:srgbClr>
          </a:solidFill>
          <a:ln w="9525">
            <a:noFill/>
            <a:miter lim="800000"/>
            <a:headEnd/>
            <a:tailEnd/>
          </a:ln>
          <a:effectLst>
            <a:outerShdw blurRad="63500" dist="23000" dir="5400000" rotWithShape="0">
              <a:srgbClr val="000000">
                <a:alpha val="34999"/>
              </a:srgbClr>
            </a:outerShdw>
          </a:effectLst>
        </p:spPr>
        <p:txBody>
          <a:bodyPr/>
          <a:lstStyle/>
          <a:p>
            <a:pPr algn="ctr" fontAlgn="auto">
              <a:spcBef>
                <a:spcPts val="0"/>
              </a:spcBef>
              <a:spcAft>
                <a:spcPts val="0"/>
              </a:spcAft>
              <a:defRPr/>
            </a:pPr>
            <a:r>
              <a:rPr lang="en-US" sz="1800" kern="0" dirty="0">
                <a:solidFill>
                  <a:srgbClr val="002060"/>
                </a:solidFill>
                <a:latin typeface="Impact" pitchFamily="34" charset="0"/>
                <a:ea typeface="+mj-ea"/>
              </a:rPr>
              <a:t>Data Recorded: 9:00 AM -12:00 PM - 3:00 PM - 5:00  PM</a:t>
            </a:r>
          </a:p>
        </p:txBody>
      </p:sp>
      <p:sp>
        <p:nvSpPr>
          <p:cNvPr id="30725" name="Rectangle 2"/>
          <p:cNvSpPr txBox="1">
            <a:spLocks noChangeArrowheads="1"/>
          </p:cNvSpPr>
          <p:nvPr/>
        </p:nvSpPr>
        <p:spPr bwMode="auto">
          <a:xfrm>
            <a:off x="762000" y="381000"/>
            <a:ext cx="71628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altLang="en-US">
                <a:solidFill>
                  <a:srgbClr val="002060"/>
                </a:solidFill>
                <a:latin typeface="Impact" pitchFamily="34" charset="0"/>
              </a:rPr>
              <a:t>CCM  Air Temperature Study - 2011</a:t>
            </a:r>
          </a:p>
          <a:p>
            <a:pPr algn="ctr" eaLnBrk="1" hangingPunct="1"/>
            <a:r>
              <a:rPr lang="en-US" altLang="en-US">
                <a:solidFill>
                  <a:srgbClr val="376092"/>
                </a:solidFill>
                <a:latin typeface="Impact" pitchFamily="34" charset="0"/>
              </a:rPr>
              <a:t>July 7 thru Aug 16 – Carlisle, PA</a:t>
            </a:r>
          </a:p>
        </p:txBody>
      </p:sp>
      <p:sp>
        <p:nvSpPr>
          <p:cNvPr id="9" name="Rectangle 2"/>
          <p:cNvSpPr txBox="1">
            <a:spLocks noChangeArrowheads="1"/>
          </p:cNvSpPr>
          <p:nvPr/>
        </p:nvSpPr>
        <p:spPr bwMode="auto">
          <a:xfrm>
            <a:off x="4953000" y="4648200"/>
            <a:ext cx="3732213" cy="685800"/>
          </a:xfrm>
          <a:prstGeom prst="rect">
            <a:avLst/>
          </a:prstGeom>
          <a:noFill/>
          <a:ln w="9525">
            <a:noFill/>
            <a:miter lim="800000"/>
            <a:headEnd/>
            <a:tailEnd/>
          </a:ln>
          <a:effectLst>
            <a:outerShdw blurRad="63500" dist="20000" dir="5400000" rotWithShape="0">
              <a:srgbClr val="000000">
                <a:alpha val="37999"/>
              </a:srgbClr>
            </a:outerShdw>
          </a:effectLst>
        </p:spPr>
        <p:txBody>
          <a:bodyPr/>
          <a:lstStyle/>
          <a:p>
            <a:pPr algn="ctr">
              <a:defRPr/>
            </a:pPr>
            <a:r>
              <a:rPr lang="en-US" sz="2000" dirty="0">
                <a:solidFill>
                  <a:srgbClr val="17375E"/>
                </a:solidFill>
                <a:latin typeface="Impact" pitchFamily="34" charset="0"/>
              </a:rPr>
              <a:t>Temperature Recorded at ;</a:t>
            </a:r>
          </a:p>
          <a:p>
            <a:pPr algn="ctr">
              <a:defRPr/>
            </a:pPr>
            <a:r>
              <a:rPr lang="en-US" sz="2000" dirty="0">
                <a:solidFill>
                  <a:srgbClr val="17375E"/>
                </a:solidFill>
                <a:latin typeface="Impact" pitchFamily="34" charset="0"/>
              </a:rPr>
              <a:t>(0</a:t>
            </a:r>
            <a:r>
              <a:rPr lang="ja-JP" altLang="en-US" sz="2000">
                <a:solidFill>
                  <a:srgbClr val="17375E"/>
                </a:solidFill>
                <a:latin typeface="Impact" pitchFamily="34" charset="0"/>
              </a:rPr>
              <a:t>”</a:t>
            </a:r>
            <a:r>
              <a:rPr lang="en-US" altLang="ja-JP" sz="2000" dirty="0">
                <a:solidFill>
                  <a:srgbClr val="17375E"/>
                </a:solidFill>
                <a:latin typeface="Impact" pitchFamily="34" charset="0"/>
              </a:rPr>
              <a:t>) - 10</a:t>
            </a:r>
            <a:r>
              <a:rPr lang="ja-JP" altLang="en-US" sz="2000">
                <a:solidFill>
                  <a:srgbClr val="17375E"/>
                </a:solidFill>
                <a:latin typeface="Impact" pitchFamily="34" charset="0"/>
              </a:rPr>
              <a:t>”</a:t>
            </a:r>
            <a:r>
              <a:rPr lang="en-US" altLang="ja-JP" sz="2000" dirty="0">
                <a:solidFill>
                  <a:srgbClr val="17375E"/>
                </a:solidFill>
                <a:latin typeface="Impact" pitchFamily="34" charset="0"/>
              </a:rPr>
              <a:t> - 16</a:t>
            </a:r>
            <a:r>
              <a:rPr lang="ja-JP" altLang="en-US" sz="2000">
                <a:solidFill>
                  <a:srgbClr val="17375E"/>
                </a:solidFill>
                <a:latin typeface="Impact" pitchFamily="34" charset="0"/>
              </a:rPr>
              <a:t>”</a:t>
            </a:r>
            <a:r>
              <a:rPr lang="en-US" altLang="ja-JP" sz="2000" dirty="0">
                <a:solidFill>
                  <a:srgbClr val="17375E"/>
                </a:solidFill>
                <a:latin typeface="Impact" pitchFamily="34" charset="0"/>
              </a:rPr>
              <a:t> - 22</a:t>
            </a:r>
            <a:r>
              <a:rPr lang="ja-JP" altLang="en-US" sz="2000">
                <a:solidFill>
                  <a:srgbClr val="17375E"/>
                </a:solidFill>
                <a:latin typeface="Impact" pitchFamily="34" charset="0"/>
              </a:rPr>
              <a:t>”</a:t>
            </a:r>
            <a:r>
              <a:rPr lang="en-US" altLang="ja-JP" sz="2000" dirty="0">
                <a:solidFill>
                  <a:srgbClr val="17375E"/>
                </a:solidFill>
                <a:latin typeface="Impact" pitchFamily="34" charset="0"/>
              </a:rPr>
              <a:t> - 34</a:t>
            </a:r>
            <a:r>
              <a:rPr lang="ja-JP" altLang="en-US" sz="2000">
                <a:solidFill>
                  <a:srgbClr val="17375E"/>
                </a:solidFill>
                <a:latin typeface="Impact" pitchFamily="34" charset="0"/>
              </a:rPr>
              <a:t>”</a:t>
            </a:r>
            <a:endParaRPr lang="en-US" sz="2000" dirty="0">
              <a:solidFill>
                <a:srgbClr val="17375E"/>
              </a:solidFill>
              <a:latin typeface="Impact" pitchFamily="34" charset="0"/>
            </a:endParaRPr>
          </a:p>
        </p:txBody>
      </p:sp>
      <p:pic>
        <p:nvPicPr>
          <p:cNvPr id="30727" name="Picture 2" descr="rcilogo300"/>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28600" y="6019800"/>
            <a:ext cx="6096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28" name="Line 3"/>
          <p:cNvSpPr>
            <a:spLocks noChangeShapeType="1"/>
          </p:cNvSpPr>
          <p:nvPr/>
        </p:nvSpPr>
        <p:spPr bwMode="auto">
          <a:xfrm>
            <a:off x="990600" y="6324600"/>
            <a:ext cx="7696200" cy="0"/>
          </a:xfrm>
          <a:prstGeom prst="line">
            <a:avLst/>
          </a:prstGeom>
          <a:noFill/>
          <a:ln w="1905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Tree>
    <p:extLst>
      <p:ext uri="{BB962C8B-B14F-4D97-AF65-F5344CB8AC3E}">
        <p14:creationId xmlns:p14="http://schemas.microsoft.com/office/powerpoint/2010/main" xmlns="" val="326903834"/>
      </p:ext>
    </p:extLst>
  </p:cSld>
  <p:clrMapOvr>
    <a:masterClrMapping/>
  </p:clrMapOvr>
  <p:transition>
    <p:wipe dir="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457200" y="438150"/>
            <a:ext cx="8229600" cy="792163"/>
          </a:xfrm>
        </p:spPr>
        <p:txBody>
          <a:bodyPr/>
          <a:lstStyle/>
          <a:p>
            <a:pPr eaLnBrk="1" fontAlgn="auto" hangingPunct="1">
              <a:spcBef>
                <a:spcPts val="0"/>
              </a:spcBef>
              <a:spcAft>
                <a:spcPts val="0"/>
              </a:spcAft>
              <a:defRPr/>
            </a:pPr>
            <a:r>
              <a:rPr lang="en-US" sz="2400" dirty="0">
                <a:solidFill>
                  <a:srgbClr val="4F81BD">
                    <a:lumMod val="50000"/>
                  </a:srgbClr>
                </a:solidFill>
                <a:latin typeface="Impact" pitchFamily="34" charset="0"/>
                <a:ea typeface="+mn-ea"/>
                <a:cs typeface="+mn-cs"/>
              </a:rPr>
              <a:t>Air Temperatures Above Black &amp; White Roof Membranes</a:t>
            </a:r>
            <a:r>
              <a:rPr lang="en-US" sz="2800" dirty="0" smtClean="0">
                <a:solidFill>
                  <a:sysClr val="windowText" lastClr="000000"/>
                </a:solidFill>
                <a:latin typeface="Impact" pitchFamily="34" charset="0"/>
              </a:rPr>
              <a:t/>
            </a:r>
            <a:br>
              <a:rPr lang="en-US" sz="2800" dirty="0" smtClean="0">
                <a:solidFill>
                  <a:sysClr val="windowText" lastClr="000000"/>
                </a:solidFill>
                <a:latin typeface="Impact" pitchFamily="34" charset="0"/>
              </a:rPr>
            </a:br>
            <a:endParaRPr lang="en-US" sz="2000" dirty="0">
              <a:solidFill>
                <a:sysClr val="windowText" lastClr="000000"/>
              </a:solidFill>
              <a:latin typeface="Impact" pitchFamily="34" charset="0"/>
            </a:endParaRPr>
          </a:p>
        </p:txBody>
      </p:sp>
      <p:graphicFrame>
        <p:nvGraphicFramePr>
          <p:cNvPr id="31747" name="Content Placeholder 3"/>
          <p:cNvGraphicFramePr>
            <a:graphicFrameLocks noGrp="1"/>
          </p:cNvGraphicFramePr>
          <p:nvPr>
            <p:ph idx="1"/>
          </p:nvPr>
        </p:nvGraphicFramePr>
        <p:xfrm>
          <a:off x="457200" y="1600200"/>
          <a:ext cx="8229600" cy="4525963"/>
        </p:xfrm>
        <a:graphic>
          <a:graphicData uri="http://schemas.openxmlformats.org/presentationml/2006/ole">
            <p:oleObj spid="_x0000_s1029" r:id="rId3" imgW="8230313" imgH="4523624" progId="Excel.Sheet.8">
              <p:embed/>
            </p:oleObj>
          </a:graphicData>
        </a:graphic>
      </p:graphicFrame>
      <p:sp>
        <p:nvSpPr>
          <p:cNvPr id="10" name="Rectangle 9"/>
          <p:cNvSpPr/>
          <p:nvPr/>
        </p:nvSpPr>
        <p:spPr>
          <a:xfrm>
            <a:off x="3614738" y="1230313"/>
            <a:ext cx="1809750" cy="400050"/>
          </a:xfrm>
          <a:prstGeom prst="rect">
            <a:avLst/>
          </a:prstGeom>
        </p:spPr>
        <p:txBody>
          <a:bodyPr wrap="none">
            <a:spAutoFit/>
          </a:bodyPr>
          <a:lstStyle/>
          <a:p>
            <a:pPr fontAlgn="auto">
              <a:spcBef>
                <a:spcPts val="0"/>
              </a:spcBef>
              <a:spcAft>
                <a:spcPts val="0"/>
              </a:spcAft>
              <a:defRPr/>
            </a:pPr>
            <a:r>
              <a:rPr lang="en-US" sz="2000" kern="0" dirty="0">
                <a:solidFill>
                  <a:srgbClr val="4F81BD">
                    <a:lumMod val="50000"/>
                  </a:srgbClr>
                </a:solidFill>
                <a:latin typeface="Impact" pitchFamily="34" charset="0"/>
              </a:rPr>
              <a:t>12 Noon - Sunny</a:t>
            </a:r>
          </a:p>
        </p:txBody>
      </p:sp>
      <p:sp>
        <p:nvSpPr>
          <p:cNvPr id="11" name="Right Arrow 10"/>
          <p:cNvSpPr/>
          <p:nvPr/>
        </p:nvSpPr>
        <p:spPr>
          <a:xfrm>
            <a:off x="3232404" y="1230313"/>
            <a:ext cx="368808" cy="484632"/>
          </a:xfrm>
          <a:prstGeom prst="rightArrow">
            <a:avLst/>
          </a:prstGeom>
          <a:gradFill rotWithShape="1">
            <a:gsLst>
              <a:gs pos="0">
                <a:srgbClr val="4BACC6">
                  <a:tint val="100000"/>
                  <a:shade val="100000"/>
                  <a:satMod val="130000"/>
                </a:srgbClr>
              </a:gs>
              <a:gs pos="100000">
                <a:srgbClr val="4BACC6">
                  <a:tint val="50000"/>
                  <a:shade val="100000"/>
                  <a:satMod val="350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p>
            <a:pPr algn="ctr" fontAlgn="auto">
              <a:spcBef>
                <a:spcPts val="0"/>
              </a:spcBef>
              <a:spcAft>
                <a:spcPts val="0"/>
              </a:spcAft>
              <a:defRPr/>
            </a:pPr>
            <a:endParaRPr lang="en-US" sz="1800" kern="0">
              <a:solidFill>
                <a:sysClr val="window" lastClr="FFFFFF"/>
              </a:solidFill>
              <a:latin typeface="Calibri"/>
            </a:endParaRPr>
          </a:p>
        </p:txBody>
      </p:sp>
      <p:pic>
        <p:nvPicPr>
          <p:cNvPr id="31752" name="Picture 2" descr="rcilogo300"/>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28600" y="6019800"/>
            <a:ext cx="6096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753" name="Line 3"/>
          <p:cNvSpPr>
            <a:spLocks noChangeShapeType="1"/>
          </p:cNvSpPr>
          <p:nvPr/>
        </p:nvSpPr>
        <p:spPr bwMode="auto">
          <a:xfrm>
            <a:off x="990600" y="6324600"/>
            <a:ext cx="7696200" cy="0"/>
          </a:xfrm>
          <a:prstGeom prst="line">
            <a:avLst/>
          </a:prstGeom>
          <a:noFill/>
          <a:ln w="1905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Tree>
    <p:extLst>
      <p:ext uri="{BB962C8B-B14F-4D97-AF65-F5344CB8AC3E}">
        <p14:creationId xmlns:p14="http://schemas.microsoft.com/office/powerpoint/2010/main" xmlns="" val="1884678409"/>
      </p:ext>
    </p:extLst>
  </p:cSld>
  <p:clrMapOvr>
    <a:masterClrMapping/>
  </p:clrMapOvr>
  <p:transition>
    <p:wipe dir="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2770" name="Content Placeholder 3"/>
          <p:cNvGraphicFramePr>
            <a:graphicFrameLocks noGrp="1"/>
          </p:cNvGraphicFramePr>
          <p:nvPr>
            <p:ph idx="1"/>
          </p:nvPr>
        </p:nvGraphicFramePr>
        <p:xfrm>
          <a:off x="457200" y="1549400"/>
          <a:ext cx="8229600" cy="4805363"/>
        </p:xfrm>
        <a:graphic>
          <a:graphicData uri="http://schemas.openxmlformats.org/presentationml/2006/ole">
            <p:oleObj spid="_x0000_s2053" r:id="rId3" imgW="8230313" imgH="4804064" progId="Excel.Sheet.8">
              <p:embed/>
            </p:oleObj>
          </a:graphicData>
        </a:graphic>
      </p:graphicFrame>
      <p:sp>
        <p:nvSpPr>
          <p:cNvPr id="8" name="Title 1"/>
          <p:cNvSpPr txBox="1">
            <a:spLocks/>
          </p:cNvSpPr>
          <p:nvPr/>
        </p:nvSpPr>
        <p:spPr bwMode="auto">
          <a:xfrm>
            <a:off x="508000" y="685800"/>
            <a:ext cx="8432800" cy="1235075"/>
          </a:xfrm>
          <a:prstGeom prst="rect">
            <a:avLst/>
          </a:prstGeom>
          <a:noFill/>
          <a:ln w="9525" cap="flat" cmpd="sng" algn="ctr">
            <a:noFill/>
            <a:prstDash val="solid"/>
            <a:headEnd/>
            <a:tailEnd/>
          </a:ln>
          <a:effectLst/>
        </p:spPr>
        <p:txBody>
          <a:bodyPr anchor="ctr"/>
          <a:lstStyle/>
          <a:p>
            <a:pPr algn="ctr" defTabSz="457200" eaLnBrk="0" hangingPunct="0">
              <a:defRPr/>
            </a:pPr>
            <a:r>
              <a:rPr lang="en-US" dirty="0">
                <a:solidFill>
                  <a:srgbClr val="4F81BD">
                    <a:lumMod val="75000"/>
                  </a:srgbClr>
                </a:solidFill>
                <a:latin typeface="Impact" pitchFamily="34" charset="0"/>
                <a:ea typeface="ＭＳ Ｐゴシック" pitchFamily="34" charset="-128"/>
                <a:cs typeface="Arial Bold" pitchFamily="2" charset="0"/>
              </a:rPr>
              <a:t>Air Temperatures Above Black &amp; White Roof Membranes</a:t>
            </a:r>
          </a:p>
          <a:p>
            <a:pPr algn="ctr" defTabSz="457200" eaLnBrk="0" hangingPunct="0">
              <a:defRPr/>
            </a:pPr>
            <a:endParaRPr lang="en-US" sz="800" dirty="0">
              <a:solidFill>
                <a:srgbClr val="262626"/>
              </a:solidFill>
              <a:latin typeface="Impact" pitchFamily="34" charset="0"/>
              <a:ea typeface="ＭＳ Ｐゴシック" pitchFamily="34" charset="-128"/>
              <a:cs typeface="Arial Bold" pitchFamily="2" charset="0"/>
            </a:endParaRPr>
          </a:p>
          <a:p>
            <a:pPr algn="ctr" defTabSz="457200" eaLnBrk="0" hangingPunct="0">
              <a:defRPr/>
            </a:pPr>
            <a:endParaRPr lang="en-US" sz="1050" kern="0" dirty="0">
              <a:solidFill>
                <a:srgbClr val="262626"/>
              </a:solidFill>
              <a:latin typeface="Impact" pitchFamily="34" charset="0"/>
              <a:cs typeface="Arial Bold" pitchFamily="2" charset="0"/>
            </a:endParaRPr>
          </a:p>
          <a:p>
            <a:pPr algn="ctr" defTabSz="457200" eaLnBrk="0" hangingPunct="0">
              <a:defRPr/>
            </a:pPr>
            <a:r>
              <a:rPr lang="en-US" sz="2000" kern="0" dirty="0">
                <a:solidFill>
                  <a:srgbClr val="C0504D">
                    <a:lumMod val="75000"/>
                  </a:srgbClr>
                </a:solidFill>
                <a:latin typeface="Impact" pitchFamily="34" charset="0"/>
                <a:cs typeface="Arial Bold" pitchFamily="2" charset="0"/>
              </a:rPr>
              <a:t>30 Day  Average</a:t>
            </a:r>
            <a:r>
              <a:rPr lang="en-US" b="1" dirty="0">
                <a:solidFill>
                  <a:srgbClr val="262626"/>
                </a:solidFill>
                <a:latin typeface="Arial Bold" pitchFamily="2" charset="0"/>
                <a:ea typeface="ＭＳ Ｐゴシック" pitchFamily="34" charset="-128"/>
                <a:cs typeface="Arial Bold" pitchFamily="2" charset="0"/>
              </a:rPr>
              <a:t/>
            </a:r>
            <a:br>
              <a:rPr lang="en-US" b="1" dirty="0">
                <a:solidFill>
                  <a:srgbClr val="262626"/>
                </a:solidFill>
                <a:latin typeface="Arial Bold" pitchFamily="2" charset="0"/>
                <a:ea typeface="ＭＳ Ｐゴシック" pitchFamily="34" charset="-128"/>
                <a:cs typeface="Arial Bold" pitchFamily="2" charset="0"/>
              </a:rPr>
            </a:br>
            <a:endParaRPr lang="en-US" b="1" dirty="0">
              <a:solidFill>
                <a:srgbClr val="262626"/>
              </a:solidFill>
              <a:latin typeface="Arial Bold" pitchFamily="2" charset="0"/>
              <a:ea typeface="ＭＳ Ｐゴシック" pitchFamily="34" charset="-128"/>
              <a:cs typeface="Arial Bold" pitchFamily="2" charset="0"/>
            </a:endParaRPr>
          </a:p>
        </p:txBody>
      </p:sp>
      <p:sp>
        <p:nvSpPr>
          <p:cNvPr id="9" name="Right Arrow 8"/>
          <p:cNvSpPr/>
          <p:nvPr/>
        </p:nvSpPr>
        <p:spPr>
          <a:xfrm>
            <a:off x="3333326" y="1219200"/>
            <a:ext cx="489204" cy="484632"/>
          </a:xfrm>
          <a:prstGeom prst="rightArrow">
            <a:avLst/>
          </a:prstGeom>
          <a:gradFill rotWithShape="1">
            <a:gsLst>
              <a:gs pos="0">
                <a:srgbClr val="C0504D">
                  <a:tint val="100000"/>
                  <a:shade val="100000"/>
                  <a:satMod val="130000"/>
                </a:srgbClr>
              </a:gs>
              <a:gs pos="100000">
                <a:srgbClr val="C0504D">
                  <a:tint val="50000"/>
                  <a:shade val="100000"/>
                  <a:satMod val="350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p>
            <a:pPr algn="ctr" fontAlgn="auto">
              <a:spcBef>
                <a:spcPts val="0"/>
              </a:spcBef>
              <a:spcAft>
                <a:spcPts val="0"/>
              </a:spcAft>
              <a:defRPr/>
            </a:pPr>
            <a:endParaRPr lang="en-US" sz="1800" kern="0">
              <a:solidFill>
                <a:sysClr val="window" lastClr="FFFFFF"/>
              </a:solidFill>
              <a:latin typeface="Calibri"/>
            </a:endParaRPr>
          </a:p>
        </p:txBody>
      </p:sp>
      <p:pic>
        <p:nvPicPr>
          <p:cNvPr id="32775" name="Picture 2" descr="rcilogo300"/>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28600" y="6019800"/>
            <a:ext cx="6096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776" name="Line 3"/>
          <p:cNvSpPr>
            <a:spLocks noChangeShapeType="1"/>
          </p:cNvSpPr>
          <p:nvPr/>
        </p:nvSpPr>
        <p:spPr bwMode="auto">
          <a:xfrm>
            <a:off x="990600" y="6324600"/>
            <a:ext cx="7696200" cy="0"/>
          </a:xfrm>
          <a:prstGeom prst="line">
            <a:avLst/>
          </a:prstGeom>
          <a:noFill/>
          <a:ln w="1905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Tree>
    <p:extLst>
      <p:ext uri="{BB962C8B-B14F-4D97-AF65-F5344CB8AC3E}">
        <p14:creationId xmlns:p14="http://schemas.microsoft.com/office/powerpoint/2010/main" xmlns="" val="2786178976"/>
      </p:ext>
    </p:extLst>
  </p:cSld>
  <p:clrMapOvr>
    <a:masterClrMapping/>
  </p:clrMapOvr>
  <p:transition>
    <p:wipe dir="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smtClean="0"/>
              <a:t>Why Are we here?</a:t>
            </a:r>
            <a:endParaRPr lang="en-US" dirty="0"/>
          </a:p>
        </p:txBody>
      </p:sp>
      <p:pic>
        <p:nvPicPr>
          <p:cNvPr id="5" name="Content Placeholder 3" descr="6-13-07-04.jpg"/>
          <p:cNvPicPr>
            <a:picLocks noChangeAspect="1"/>
          </p:cNvPicPr>
          <p:nvPr/>
        </p:nvPicPr>
        <p:blipFill>
          <a:blip r:embed="rId3" cstate="print"/>
          <a:srcRect l="10789" t="39563" r="9765" b="46795"/>
          <a:stretch>
            <a:fillRect/>
          </a:stretch>
        </p:blipFill>
        <p:spPr>
          <a:xfrm>
            <a:off x="152400" y="2057400"/>
            <a:ext cx="8915400" cy="1981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wipe dir="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Learning from Experience</a:t>
            </a:r>
            <a:endParaRPr lang="en-US" dirty="0"/>
          </a:p>
        </p:txBody>
      </p:sp>
      <p:sp>
        <p:nvSpPr>
          <p:cNvPr id="3" name="Content Placeholder 2"/>
          <p:cNvSpPr>
            <a:spLocks noGrp="1"/>
          </p:cNvSpPr>
          <p:nvPr>
            <p:ph idx="1"/>
          </p:nvPr>
        </p:nvSpPr>
        <p:spPr>
          <a:xfrm>
            <a:off x="457200" y="1676400"/>
            <a:ext cx="8229600" cy="4297363"/>
          </a:xfrm>
        </p:spPr>
        <p:txBody>
          <a:bodyPr>
            <a:normAutofit/>
          </a:bodyPr>
          <a:lstStyle/>
          <a:p>
            <a:pPr>
              <a:spcBef>
                <a:spcPts val="600"/>
              </a:spcBef>
              <a:spcAft>
                <a:spcPts val="600"/>
              </a:spcAft>
            </a:pPr>
            <a:r>
              <a:rPr lang="en-US" dirty="0" smtClean="0"/>
              <a:t>Owners were receiving less then promised</a:t>
            </a:r>
          </a:p>
          <a:p>
            <a:pPr lvl="1">
              <a:spcBef>
                <a:spcPts val="600"/>
              </a:spcBef>
              <a:spcAft>
                <a:spcPts val="600"/>
              </a:spcAft>
            </a:pPr>
            <a:r>
              <a:rPr lang="en-US" dirty="0" smtClean="0"/>
              <a:t>Much less</a:t>
            </a:r>
          </a:p>
        </p:txBody>
      </p:sp>
    </p:spTree>
  </p:cSld>
  <p:clrMapOvr>
    <a:masterClrMapping/>
  </p:clrMapOvr>
  <p:transition>
    <p:wipe dir="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Learning from Experience</a:t>
            </a:r>
            <a:endParaRPr lang="en-US" dirty="0"/>
          </a:p>
        </p:txBody>
      </p:sp>
      <p:sp>
        <p:nvSpPr>
          <p:cNvPr id="3" name="Content Placeholder 2"/>
          <p:cNvSpPr>
            <a:spLocks noGrp="1"/>
          </p:cNvSpPr>
          <p:nvPr>
            <p:ph idx="1"/>
          </p:nvPr>
        </p:nvSpPr>
        <p:spPr>
          <a:xfrm>
            <a:off x="457200" y="1600200"/>
            <a:ext cx="8229600" cy="4373563"/>
          </a:xfrm>
        </p:spPr>
        <p:txBody>
          <a:bodyPr>
            <a:normAutofit/>
          </a:bodyPr>
          <a:lstStyle/>
          <a:p>
            <a:pPr>
              <a:spcBef>
                <a:spcPts val="600"/>
              </a:spcBef>
              <a:spcAft>
                <a:spcPts val="600"/>
              </a:spcAft>
            </a:pPr>
            <a:r>
              <a:rPr lang="en-US" dirty="0" smtClean="0"/>
              <a:t>Building owners developed concerns</a:t>
            </a:r>
          </a:p>
          <a:p>
            <a:pPr lvl="1">
              <a:spcBef>
                <a:spcPts val="600"/>
              </a:spcBef>
              <a:spcAft>
                <a:spcPts val="600"/>
              </a:spcAft>
            </a:pPr>
            <a:r>
              <a:rPr lang="en-US" dirty="0" smtClean="0"/>
              <a:t>Interior dripping created a safety concern, for employees a slip potential was created</a:t>
            </a:r>
          </a:p>
          <a:p>
            <a:pPr lvl="2">
              <a:spcBef>
                <a:spcPts val="600"/>
              </a:spcBef>
              <a:spcAft>
                <a:spcPts val="600"/>
              </a:spcAft>
            </a:pPr>
            <a:r>
              <a:rPr lang="en-US" dirty="0" smtClean="0"/>
              <a:t>An employee fall could expose the owner to legal liability</a:t>
            </a:r>
          </a:p>
        </p:txBody>
      </p:sp>
    </p:spTree>
  </p:cSld>
  <p:clrMapOvr>
    <a:masterClrMapping/>
  </p:clrMapOvr>
  <p:transition>
    <p:wipe dir="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p:spPr>
        <p:txBody>
          <a:bodyPr>
            <a:normAutofit/>
          </a:bodyPr>
          <a:lstStyle/>
          <a:p>
            <a:r>
              <a:rPr lang="en-US" sz="4000" dirty="0" smtClean="0">
                <a:solidFill>
                  <a:srgbClr val="FFF39D">
                    <a:lumMod val="75000"/>
                  </a:srgbClr>
                </a:solidFill>
              </a:rPr>
              <a:t>Learning from Experience</a:t>
            </a:r>
            <a:endParaRPr lang="en-US" sz="2800" dirty="0"/>
          </a:p>
        </p:txBody>
      </p:sp>
      <p:sp>
        <p:nvSpPr>
          <p:cNvPr id="6" name="Line 9"/>
          <p:cNvSpPr>
            <a:spLocks noChangeShapeType="1"/>
          </p:cNvSpPr>
          <p:nvPr/>
        </p:nvSpPr>
        <p:spPr bwMode="auto">
          <a:xfrm flipH="1">
            <a:off x="6248400" y="1752600"/>
            <a:ext cx="1295400" cy="914400"/>
          </a:xfrm>
          <a:prstGeom prst="line">
            <a:avLst/>
          </a:prstGeom>
          <a:noFill/>
          <a:ln w="174625">
            <a:solidFill>
              <a:schemeClr val="accent1"/>
            </a:solidFill>
            <a:round/>
            <a:headEnd/>
            <a:tailEnd type="triangle" w="med" len="med"/>
          </a:ln>
        </p:spPr>
        <p:txBody>
          <a:bodyPr/>
          <a:lstStyle/>
          <a:p>
            <a:endParaRPr lang="en-US" dirty="0"/>
          </a:p>
        </p:txBody>
      </p:sp>
      <p:pic>
        <p:nvPicPr>
          <p:cNvPr id="7" name="Picture 5" descr="100_4910"/>
          <p:cNvPicPr>
            <a:picLocks noGrp="1" noChangeAspect="1" noChangeArrowheads="1"/>
          </p:cNvPicPr>
          <p:nvPr>
            <p:ph/>
          </p:nvPr>
        </p:nvPicPr>
        <p:blipFill>
          <a:blip r:embed="rId3" cstate="email"/>
          <a:stretch>
            <a:fillRect/>
          </a:stretch>
        </p:blipFill>
        <p:spPr>
          <a:xfrm>
            <a:off x="736780" y="1248105"/>
            <a:ext cx="7721420" cy="513392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wipe dir="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p:spPr>
        <p:txBody>
          <a:bodyPr>
            <a:normAutofit/>
          </a:bodyPr>
          <a:lstStyle/>
          <a:p>
            <a:r>
              <a:rPr lang="en-US" sz="4000" dirty="0" smtClean="0">
                <a:solidFill>
                  <a:srgbClr val="FFF39D">
                    <a:lumMod val="75000"/>
                  </a:srgbClr>
                </a:solidFill>
              </a:rPr>
              <a:t>Learning from Experience</a:t>
            </a:r>
            <a:endParaRPr lang="en-US" sz="2800" dirty="0"/>
          </a:p>
        </p:txBody>
      </p:sp>
      <p:sp>
        <p:nvSpPr>
          <p:cNvPr id="6" name="Line 9"/>
          <p:cNvSpPr>
            <a:spLocks noChangeShapeType="1"/>
          </p:cNvSpPr>
          <p:nvPr/>
        </p:nvSpPr>
        <p:spPr bwMode="auto">
          <a:xfrm flipH="1">
            <a:off x="6248400" y="1752600"/>
            <a:ext cx="1295400" cy="914400"/>
          </a:xfrm>
          <a:prstGeom prst="line">
            <a:avLst/>
          </a:prstGeom>
          <a:noFill/>
          <a:ln w="174625">
            <a:solidFill>
              <a:schemeClr val="accent1"/>
            </a:solidFill>
            <a:round/>
            <a:headEnd/>
            <a:tailEnd type="triangle" w="med" len="med"/>
          </a:ln>
        </p:spPr>
        <p:txBody>
          <a:bodyPr/>
          <a:lstStyle/>
          <a:p>
            <a:endParaRPr lang="en-US" dirty="0"/>
          </a:p>
        </p:txBody>
      </p:sp>
      <p:pic>
        <p:nvPicPr>
          <p:cNvPr id="7" name="Picture 5" descr="100_4910"/>
          <p:cNvPicPr>
            <a:picLocks noGrp="1" noChangeAspect="1" noChangeArrowheads="1"/>
          </p:cNvPicPr>
          <p:nvPr>
            <p:ph/>
          </p:nvPr>
        </p:nvPicPr>
        <p:blipFill>
          <a:blip r:embed="rId3" cstate="email"/>
          <a:stretch>
            <a:fillRect/>
          </a:stretch>
        </p:blipFill>
        <p:spPr>
          <a:xfrm>
            <a:off x="736781" y="1248105"/>
            <a:ext cx="7721418" cy="513392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wipe dir="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p:spPr>
        <p:txBody>
          <a:bodyPr>
            <a:normAutofit/>
          </a:bodyPr>
          <a:lstStyle/>
          <a:p>
            <a:r>
              <a:rPr lang="en-US" sz="4000" dirty="0" smtClean="0">
                <a:solidFill>
                  <a:srgbClr val="FFF39D">
                    <a:lumMod val="75000"/>
                  </a:srgbClr>
                </a:solidFill>
              </a:rPr>
              <a:t>Learning from Experience</a:t>
            </a:r>
            <a:endParaRPr lang="en-US" sz="2800" dirty="0"/>
          </a:p>
        </p:txBody>
      </p:sp>
      <p:sp>
        <p:nvSpPr>
          <p:cNvPr id="6" name="Line 9"/>
          <p:cNvSpPr>
            <a:spLocks noChangeShapeType="1"/>
          </p:cNvSpPr>
          <p:nvPr/>
        </p:nvSpPr>
        <p:spPr bwMode="auto">
          <a:xfrm flipH="1">
            <a:off x="6248400" y="1752600"/>
            <a:ext cx="1295400" cy="914400"/>
          </a:xfrm>
          <a:prstGeom prst="line">
            <a:avLst/>
          </a:prstGeom>
          <a:noFill/>
          <a:ln w="174625">
            <a:solidFill>
              <a:schemeClr val="accent1"/>
            </a:solidFill>
            <a:round/>
            <a:headEnd/>
            <a:tailEnd type="triangle" w="med" len="med"/>
          </a:ln>
        </p:spPr>
        <p:txBody>
          <a:bodyPr/>
          <a:lstStyle/>
          <a:p>
            <a:endParaRPr lang="en-US" dirty="0"/>
          </a:p>
        </p:txBody>
      </p:sp>
      <p:pic>
        <p:nvPicPr>
          <p:cNvPr id="7" name="Picture 5" descr="100_4910"/>
          <p:cNvPicPr>
            <a:picLocks noGrp="1" noChangeAspect="1" noChangeArrowheads="1"/>
          </p:cNvPicPr>
          <p:nvPr>
            <p:ph/>
          </p:nvPr>
        </p:nvPicPr>
        <p:blipFill>
          <a:blip r:embed="rId3" cstate="email"/>
          <a:stretch>
            <a:fillRect/>
          </a:stretch>
        </p:blipFill>
        <p:spPr>
          <a:xfrm>
            <a:off x="736781" y="1248105"/>
            <a:ext cx="7721418" cy="513392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wipe dir="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p:spPr>
        <p:txBody>
          <a:bodyPr>
            <a:normAutofit/>
          </a:bodyPr>
          <a:lstStyle/>
          <a:p>
            <a:r>
              <a:rPr lang="en-US" sz="4000" dirty="0" smtClean="0">
                <a:solidFill>
                  <a:srgbClr val="FFF39D">
                    <a:lumMod val="75000"/>
                  </a:srgbClr>
                </a:solidFill>
              </a:rPr>
              <a:t>Learning from Experience</a:t>
            </a:r>
            <a:endParaRPr lang="en-US" sz="2800" dirty="0"/>
          </a:p>
        </p:txBody>
      </p:sp>
      <p:sp>
        <p:nvSpPr>
          <p:cNvPr id="6" name="Line 9"/>
          <p:cNvSpPr>
            <a:spLocks noChangeShapeType="1"/>
          </p:cNvSpPr>
          <p:nvPr/>
        </p:nvSpPr>
        <p:spPr bwMode="auto">
          <a:xfrm flipH="1">
            <a:off x="6248400" y="1752600"/>
            <a:ext cx="1295400" cy="914400"/>
          </a:xfrm>
          <a:prstGeom prst="line">
            <a:avLst/>
          </a:prstGeom>
          <a:noFill/>
          <a:ln w="174625">
            <a:solidFill>
              <a:schemeClr val="accent1"/>
            </a:solidFill>
            <a:round/>
            <a:headEnd/>
            <a:tailEnd type="triangle" w="med" len="med"/>
          </a:ln>
        </p:spPr>
        <p:txBody>
          <a:bodyPr/>
          <a:lstStyle/>
          <a:p>
            <a:endParaRPr lang="en-US" dirty="0"/>
          </a:p>
        </p:txBody>
      </p:sp>
      <p:pic>
        <p:nvPicPr>
          <p:cNvPr id="7" name="Picture 5" descr="100_4910"/>
          <p:cNvPicPr>
            <a:picLocks noGrp="1" noChangeAspect="1" noChangeArrowheads="1"/>
          </p:cNvPicPr>
          <p:nvPr>
            <p:ph/>
          </p:nvPr>
        </p:nvPicPr>
        <p:blipFill>
          <a:blip r:embed="rId3" cstate="email"/>
          <a:stretch>
            <a:fillRect/>
          </a:stretch>
        </p:blipFill>
        <p:spPr>
          <a:xfrm>
            <a:off x="736781" y="1248105"/>
            <a:ext cx="7721417" cy="513392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wipe dir="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Learning from Experience</a:t>
            </a:r>
            <a:endParaRPr lang="en-US" dirty="0"/>
          </a:p>
        </p:txBody>
      </p:sp>
      <p:sp>
        <p:nvSpPr>
          <p:cNvPr id="3" name="Content Placeholder 2"/>
          <p:cNvSpPr>
            <a:spLocks noGrp="1"/>
          </p:cNvSpPr>
          <p:nvPr>
            <p:ph idx="1"/>
          </p:nvPr>
        </p:nvSpPr>
        <p:spPr>
          <a:xfrm>
            <a:off x="457200" y="1600200"/>
            <a:ext cx="8229600" cy="4373563"/>
          </a:xfrm>
        </p:spPr>
        <p:txBody>
          <a:bodyPr>
            <a:normAutofit/>
          </a:bodyPr>
          <a:lstStyle/>
          <a:p>
            <a:pPr>
              <a:spcBef>
                <a:spcPts val="600"/>
              </a:spcBef>
              <a:spcAft>
                <a:spcPts val="600"/>
              </a:spcAft>
            </a:pPr>
            <a:r>
              <a:rPr lang="en-US" dirty="0" smtClean="0"/>
              <a:t>Building owners developed concerns</a:t>
            </a:r>
          </a:p>
          <a:p>
            <a:pPr lvl="1">
              <a:spcBef>
                <a:spcPts val="600"/>
              </a:spcBef>
              <a:spcAft>
                <a:spcPts val="600"/>
              </a:spcAft>
            </a:pPr>
            <a:r>
              <a:rPr lang="en-US" dirty="0" smtClean="0"/>
              <a:t>Wet paper insulation facers support mold growth, endangering employee health</a:t>
            </a:r>
          </a:p>
          <a:p>
            <a:pPr lvl="2">
              <a:spcBef>
                <a:spcPts val="600"/>
              </a:spcBef>
              <a:spcAft>
                <a:spcPts val="600"/>
              </a:spcAft>
            </a:pPr>
            <a:r>
              <a:rPr lang="en-US" dirty="0" smtClean="0"/>
              <a:t>With mold related employee claims on the rise, owners are frightened</a:t>
            </a:r>
          </a:p>
        </p:txBody>
      </p:sp>
      <p:pic>
        <p:nvPicPr>
          <p:cNvPr id="2050" name="Picture 2" descr="C:\Users\Esther\AppData\Local\Microsoft\Windows\Temporary Internet Files\Content.IE5\IJQC57EC\MC900048766[1].wmf"/>
          <p:cNvPicPr>
            <a:picLocks noChangeAspect="1" noChangeArrowheads="1"/>
          </p:cNvPicPr>
          <p:nvPr/>
        </p:nvPicPr>
        <p:blipFill>
          <a:blip r:embed="rId3" cstate="email"/>
          <a:srcRect/>
          <a:stretch>
            <a:fillRect/>
          </a:stretch>
        </p:blipFill>
        <p:spPr bwMode="auto">
          <a:xfrm>
            <a:off x="6019800" y="3962400"/>
            <a:ext cx="1728216" cy="1946758"/>
          </a:xfrm>
          <a:prstGeom prst="rect">
            <a:avLst/>
          </a:prstGeom>
          <a:noFill/>
        </p:spPr>
      </p:pic>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par>
                          <p:cTn id="18" fill="hold">
                            <p:stCondLst>
                              <p:cond delay="500"/>
                            </p:stCondLst>
                            <p:childTnLst>
                              <p:par>
                                <p:cTn id="19" presetID="23" presetClass="entr" presetSubtype="16" fill="hold" nodeType="afterEffect">
                                  <p:stCondLst>
                                    <p:cond delay="0"/>
                                  </p:stCondLst>
                                  <p:childTnLst>
                                    <p:set>
                                      <p:cBhvr>
                                        <p:cTn id="20" dur="1" fill="hold">
                                          <p:stCondLst>
                                            <p:cond delay="0"/>
                                          </p:stCondLst>
                                        </p:cTn>
                                        <p:tgtEl>
                                          <p:spTgt spid="2050"/>
                                        </p:tgtEl>
                                        <p:attrNameLst>
                                          <p:attrName>style.visibility</p:attrName>
                                        </p:attrNameLst>
                                      </p:cBhvr>
                                      <p:to>
                                        <p:strVal val="visible"/>
                                      </p:to>
                                    </p:set>
                                    <p:anim calcmode="lin" valueType="num">
                                      <p:cBhvr>
                                        <p:cTn id="21" dur="500" fill="hold"/>
                                        <p:tgtEl>
                                          <p:spTgt spid="2050"/>
                                        </p:tgtEl>
                                        <p:attrNameLst>
                                          <p:attrName>ppt_w</p:attrName>
                                        </p:attrNameLst>
                                      </p:cBhvr>
                                      <p:tavLst>
                                        <p:tav tm="0">
                                          <p:val>
                                            <p:fltVal val="0"/>
                                          </p:val>
                                        </p:tav>
                                        <p:tav tm="100000">
                                          <p:val>
                                            <p:strVal val="#ppt_w"/>
                                          </p:val>
                                        </p:tav>
                                      </p:tavLst>
                                    </p:anim>
                                    <p:anim calcmode="lin" valueType="num">
                                      <p:cBhvr>
                                        <p:cTn id="22" dur="500" fill="hold"/>
                                        <p:tgtEl>
                                          <p:spTgt spid="205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Learning from Experience</a:t>
            </a:r>
            <a:endParaRPr lang="en-US" dirty="0"/>
          </a:p>
        </p:txBody>
      </p:sp>
      <p:sp>
        <p:nvSpPr>
          <p:cNvPr id="3" name="Content Placeholder 2"/>
          <p:cNvSpPr>
            <a:spLocks noGrp="1"/>
          </p:cNvSpPr>
          <p:nvPr>
            <p:ph idx="1"/>
          </p:nvPr>
        </p:nvSpPr>
        <p:spPr>
          <a:xfrm>
            <a:off x="457200" y="1600200"/>
            <a:ext cx="8229600" cy="4373563"/>
          </a:xfrm>
        </p:spPr>
        <p:txBody>
          <a:bodyPr>
            <a:normAutofit/>
          </a:bodyPr>
          <a:lstStyle/>
          <a:p>
            <a:pPr>
              <a:spcBef>
                <a:spcPts val="600"/>
              </a:spcBef>
              <a:spcAft>
                <a:spcPts val="600"/>
              </a:spcAft>
            </a:pPr>
            <a:r>
              <a:rPr lang="en-US" dirty="0" smtClean="0"/>
              <a:t>Building owners developed concerns</a:t>
            </a:r>
          </a:p>
          <a:p>
            <a:pPr lvl="1">
              <a:spcBef>
                <a:spcPts val="600"/>
              </a:spcBef>
              <a:spcAft>
                <a:spcPts val="600"/>
              </a:spcAft>
            </a:pPr>
            <a:r>
              <a:rPr lang="en-US" dirty="0" smtClean="0"/>
              <a:t>Continued wetting of the roof deck at the mechanical fastener penetrations raises concerns for corrosion and the potential loss of wind uplift resistance</a:t>
            </a:r>
          </a:p>
          <a:p>
            <a:pPr lvl="2">
              <a:spcBef>
                <a:spcPts val="600"/>
              </a:spcBef>
              <a:spcAft>
                <a:spcPts val="600"/>
              </a:spcAft>
            </a:pPr>
            <a:r>
              <a:rPr lang="en-US" dirty="0" smtClean="0"/>
              <a:t>Think of where warranty coverage may lie?</a:t>
            </a: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left)">
                                      <p:cBhvr>
                                        <p:cTn id="15"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Learning from Experience</a:t>
            </a:r>
            <a:endParaRPr lang="en-US" dirty="0"/>
          </a:p>
        </p:txBody>
      </p:sp>
      <p:sp>
        <p:nvSpPr>
          <p:cNvPr id="3" name="Content Placeholder 2"/>
          <p:cNvSpPr>
            <a:spLocks noGrp="1"/>
          </p:cNvSpPr>
          <p:nvPr>
            <p:ph idx="1"/>
          </p:nvPr>
        </p:nvSpPr>
        <p:spPr>
          <a:xfrm>
            <a:off x="457200" y="1600200"/>
            <a:ext cx="8229600" cy="4373563"/>
          </a:xfrm>
        </p:spPr>
        <p:txBody>
          <a:bodyPr>
            <a:normAutofit/>
          </a:bodyPr>
          <a:lstStyle/>
          <a:p>
            <a:pPr>
              <a:spcBef>
                <a:spcPts val="600"/>
              </a:spcBef>
              <a:spcAft>
                <a:spcPts val="600"/>
              </a:spcAft>
            </a:pPr>
            <a:r>
              <a:rPr lang="en-US" dirty="0" smtClean="0"/>
              <a:t>Building owners developed concerns</a:t>
            </a:r>
          </a:p>
          <a:p>
            <a:pPr lvl="1">
              <a:spcBef>
                <a:spcPts val="600"/>
              </a:spcBef>
              <a:spcAft>
                <a:spcPts val="600"/>
              </a:spcAft>
            </a:pPr>
            <a:r>
              <a:rPr lang="en-US" dirty="0" smtClean="0"/>
              <a:t>Single layer insulation and the use of mechanical fasteners reduces thermal performance up to 15%</a:t>
            </a:r>
          </a:p>
          <a:p>
            <a:pPr lvl="2">
              <a:spcBef>
                <a:spcPts val="600"/>
              </a:spcBef>
              <a:spcAft>
                <a:spcPts val="600"/>
              </a:spcAft>
            </a:pPr>
            <a:r>
              <a:rPr lang="en-US" dirty="0" smtClean="0"/>
              <a:t>Thermal performance, energy conservation less then promised, a cause for legal remediation</a:t>
            </a: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left)">
                                      <p:cBhvr>
                                        <p:cTn id="10" dur="500"/>
                                        <p:tgtEl>
                                          <p:spTgt spid="3">
                                            <p:txEl>
                                              <p:pRg st="1" end="1"/>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wipe(left)">
                                      <p:cBhvr>
                                        <p:cTn id="13"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7346" name="Picture 6" descr="DSC_0043"/>
          <p:cNvPicPr>
            <a:picLocks noGrp="1" noChangeAspect="1" noChangeArrowheads="1"/>
          </p:cNvPicPr>
          <p:nvPr>
            <p:ph/>
          </p:nvPr>
        </p:nvPicPr>
        <p:blipFill>
          <a:blip r:embed="rId3" cstate="email"/>
          <a:srcRect/>
          <a:stretch>
            <a:fillRect/>
          </a:stretch>
        </p:blipFill>
        <p:spPr>
          <a:xfrm>
            <a:off x="152400" y="457200"/>
            <a:ext cx="8825110" cy="5867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8612" name="Text Box 4"/>
          <p:cNvSpPr txBox="1">
            <a:spLocks noChangeArrowheads="1"/>
          </p:cNvSpPr>
          <p:nvPr/>
        </p:nvSpPr>
        <p:spPr bwMode="auto">
          <a:xfrm>
            <a:off x="6248400" y="5638800"/>
            <a:ext cx="2667000" cy="579438"/>
          </a:xfrm>
          <a:prstGeom prst="rect">
            <a:avLst/>
          </a:prstGeom>
          <a:noFill/>
          <a:ln w="9525">
            <a:noFill/>
            <a:miter lim="800000"/>
            <a:headEnd/>
            <a:tailEnd/>
          </a:ln>
        </p:spPr>
        <p:txBody>
          <a:bodyPr>
            <a:spAutoFit/>
          </a:bodyPr>
          <a:lstStyle/>
          <a:p>
            <a:pPr algn="ctr">
              <a:spcBef>
                <a:spcPct val="50000"/>
              </a:spcBef>
            </a:pPr>
            <a:r>
              <a:rPr lang="en-US" sz="3200" b="1" dirty="0">
                <a:solidFill>
                  <a:schemeClr val="tx2">
                    <a:lumMod val="75000"/>
                  </a:schemeClr>
                </a:solidFill>
                <a:latin typeface="Chicago" pitchFamily="34" charset="0"/>
              </a:rPr>
              <a:t>HEAT LOSS</a:t>
            </a: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iterate type="lt">
                                    <p:tmPct val="0"/>
                                  </p:iterate>
                                  <p:childTnLst>
                                    <p:animClr clrSpc="rgb" dir="cw">
                                      <p:cBhvr override="childStyle">
                                        <p:cTn id="6" dur="100" fill="hold"/>
                                        <p:tgtEl>
                                          <p:spTgt spid="68612">
                                            <p:txEl>
                                              <p:pRg st="0" end="0"/>
                                            </p:txEl>
                                          </p:spTgt>
                                        </p:tgtEl>
                                        <p:attrNameLst>
                                          <p:attrName>style.color</p:attrName>
                                        </p:attrNameLst>
                                      </p:cBhvr>
                                      <p:to>
                                        <a:schemeClr val="accent2"/>
                                      </p:to>
                                    </p:animClr>
                                    <p:animClr clrSpc="rgb" dir="cw">
                                      <p:cBhvr>
                                        <p:cTn id="7" dur="100" fill="hold"/>
                                        <p:tgtEl>
                                          <p:spTgt spid="68612">
                                            <p:txEl>
                                              <p:pRg st="0" end="0"/>
                                            </p:txEl>
                                          </p:spTgt>
                                        </p:tgtEl>
                                        <p:attrNameLst>
                                          <p:attrName>fillcolor</p:attrName>
                                        </p:attrNameLst>
                                      </p:cBhvr>
                                      <p:to>
                                        <a:schemeClr val="accent2"/>
                                      </p:to>
                                    </p:animClr>
                                    <p:set>
                                      <p:cBhvr>
                                        <p:cTn id="8" dur="100" fill="hold"/>
                                        <p:tgtEl>
                                          <p:spTgt spid="68612">
                                            <p:txEl>
                                              <p:pRg st="0" end="0"/>
                                            </p:txEl>
                                          </p:spTgt>
                                        </p:tgtEl>
                                        <p:attrNameLst>
                                          <p:attrName>fill.type</p:attrName>
                                        </p:attrNameLst>
                                      </p:cBhvr>
                                      <p:to>
                                        <p:strVal val="solid"/>
                                      </p:to>
                                    </p:set>
                                    <p:set>
                                      <p:cBhvr>
                                        <p:cTn id="9" dur="100" fill="hold"/>
                                        <p:tgtEl>
                                          <p:spTgt spid="68612">
                                            <p:txEl>
                                              <p:pRg st="0" end="0"/>
                                            </p:txEl>
                                          </p:spTgt>
                                        </p:tgtEl>
                                        <p:attrNameLst>
                                          <p:attrName>fill.on</p:attrName>
                                        </p:attrNameLst>
                                      </p:cBhvr>
                                      <p:to>
                                        <p:strVal val="true"/>
                                      </p:to>
                                    </p:set>
                                    <p:animRot by="120000">
                                      <p:cBhvr>
                                        <p:cTn id="10" dur="100" fill="hold">
                                          <p:stCondLst>
                                            <p:cond delay="0"/>
                                          </p:stCondLst>
                                        </p:cTn>
                                        <p:tgtEl>
                                          <p:spTgt spid="68612">
                                            <p:txEl>
                                              <p:pRg st="0" end="0"/>
                                            </p:txEl>
                                          </p:spTgt>
                                        </p:tgtEl>
                                        <p:attrNameLst>
                                          <p:attrName>r</p:attrName>
                                        </p:attrNameLst>
                                      </p:cBhvr>
                                    </p:animRot>
                                    <p:animRot by="-240000">
                                      <p:cBhvr>
                                        <p:cTn id="11" dur="200" fill="hold">
                                          <p:stCondLst>
                                            <p:cond delay="200"/>
                                          </p:stCondLst>
                                        </p:cTn>
                                        <p:tgtEl>
                                          <p:spTgt spid="68612">
                                            <p:txEl>
                                              <p:pRg st="0" end="0"/>
                                            </p:txEl>
                                          </p:spTgt>
                                        </p:tgtEl>
                                        <p:attrNameLst>
                                          <p:attrName>r</p:attrName>
                                        </p:attrNameLst>
                                      </p:cBhvr>
                                    </p:animRot>
                                    <p:animRot by="240000">
                                      <p:cBhvr>
                                        <p:cTn id="12" dur="200" fill="hold">
                                          <p:stCondLst>
                                            <p:cond delay="400"/>
                                          </p:stCondLst>
                                        </p:cTn>
                                        <p:tgtEl>
                                          <p:spTgt spid="68612">
                                            <p:txEl>
                                              <p:pRg st="0" end="0"/>
                                            </p:txEl>
                                          </p:spTgt>
                                        </p:tgtEl>
                                        <p:attrNameLst>
                                          <p:attrName>r</p:attrName>
                                        </p:attrNameLst>
                                      </p:cBhvr>
                                    </p:animRot>
                                    <p:animRot by="-240000">
                                      <p:cBhvr>
                                        <p:cTn id="13" dur="200" fill="hold">
                                          <p:stCondLst>
                                            <p:cond delay="600"/>
                                          </p:stCondLst>
                                        </p:cTn>
                                        <p:tgtEl>
                                          <p:spTgt spid="68612">
                                            <p:txEl>
                                              <p:pRg st="0" end="0"/>
                                            </p:txEl>
                                          </p:spTgt>
                                        </p:tgtEl>
                                        <p:attrNameLst>
                                          <p:attrName>r</p:attrName>
                                        </p:attrNameLst>
                                      </p:cBhvr>
                                    </p:animRot>
                                    <p:animRot by="120000">
                                      <p:cBhvr>
                                        <p:cTn id="14" dur="200" fill="hold">
                                          <p:stCondLst>
                                            <p:cond delay="800"/>
                                          </p:stCondLst>
                                        </p:cTn>
                                        <p:tgtEl>
                                          <p:spTgt spid="68612">
                                            <p:txEl>
                                              <p:pRg st="0" end="0"/>
                                            </p:txEl>
                                          </p:spTgt>
                                        </p:tgtEl>
                                        <p:attrNameLst>
                                          <p:attrName>r</p:attrName>
                                        </p:attrNameLst>
                                      </p:cBhvr>
                                    </p:animRot>
                                  </p:childTnLst>
                                </p:cTn>
                              </p:par>
                              <p:par>
                                <p:cTn id="15" presetID="64" presetClass="path" presetSubtype="0" accel="50000" decel="50000" fill="hold" grpId="1" nodeType="withEffect">
                                  <p:stCondLst>
                                    <p:cond delay="0"/>
                                  </p:stCondLst>
                                  <p:iterate type="lt">
                                    <p:tmPct val="0"/>
                                  </p:iterate>
                                  <p:childTnLst>
                                    <p:animMotion origin="layout" path="M -3.33333E-6 -4.44444E-6 L 0.00417 -0.65347 " pathEditMode="relative" rAng="0" ptsTypes="AA">
                                      <p:cBhvr>
                                        <p:cTn id="16" dur="2000" fill="hold"/>
                                        <p:tgtEl>
                                          <p:spTgt spid="68612">
                                            <p:txEl>
                                              <p:pRg st="0" end="0"/>
                                            </p:txEl>
                                          </p:spTgt>
                                        </p:tgtEl>
                                        <p:attrNameLst>
                                          <p:attrName>ppt_x</p:attrName>
                                          <p:attrName>ppt_y</p:attrName>
                                        </p:attrNameLst>
                                      </p:cBhvr>
                                      <p:rCtr x="200" y="-327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2" grpId="0" build="allAtOnce"/>
      <p:bldP spid="68612" grpId="1" build="allAtOnce"/>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smtClean="0"/>
              <a:t>Why Are we here?</a:t>
            </a:r>
            <a:endParaRPr lang="en-US" dirty="0"/>
          </a:p>
        </p:txBody>
      </p:sp>
      <p:pic>
        <p:nvPicPr>
          <p:cNvPr id="1026" name="Picture 2" descr="P:\2013 Projects\2013-030 Carlisle-Puerto Rico\Field Data - Existing Condition Photos\Las Jardines\Main Roof\IMG_1126.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132637" y="-3154363"/>
            <a:ext cx="4877167" cy="2743200"/>
          </a:xfrm>
          <a:prstGeom prst="rect">
            <a:avLst/>
          </a:prstGeom>
          <a:noFill/>
          <a:extLst>
            <a:ext uri="{909E8E84-426E-40DD-AFC4-6F175D3DCCD1}">
              <a14:hiddenFill xmlns:a14="http://schemas.microsoft.com/office/drawing/2010/main" xmlns="">
                <a:solidFill>
                  <a:srgbClr val="FFFFFF"/>
                </a:solidFill>
              </a14:hiddenFill>
            </a:ext>
          </a:extLst>
        </p:spPr>
      </p:pic>
      <p:pic>
        <p:nvPicPr>
          <p:cNvPr id="1027" name="Picture 3" descr="P:\2013 Projects\2013-030 Carlisle-Puerto Rico\Field Data - Existing Condition Photos\Las Jardines\Main Roof\IMG_1126.JPG"/>
          <p:cNvPicPr preferRelativeResize="0">
            <a:picLocks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219200" y="1676400"/>
            <a:ext cx="6400800" cy="4572000"/>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ransition>
    <p:wipe dir="r"/>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showMasterSp="0">
  <p:cSld>
    <p:bg>
      <p:bgRef idx="1003">
        <a:schemeClr val="bg2"/>
      </p:bgRef>
    </p:bg>
    <p:spTree>
      <p:nvGrpSpPr>
        <p:cNvPr id="1" name=""/>
        <p:cNvGrpSpPr/>
        <p:nvPr/>
      </p:nvGrpSpPr>
      <p:grpSpPr>
        <a:xfrm>
          <a:off x="0" y="0"/>
          <a:ext cx="0" cy="0"/>
          <a:chOff x="0" y="0"/>
          <a:chExt cx="0" cy="0"/>
        </a:xfrm>
      </p:grpSpPr>
      <p:pic>
        <p:nvPicPr>
          <p:cNvPr id="58370" name="Picture 5" descr="DSC_0018"/>
          <p:cNvPicPr>
            <a:picLocks noGrp="1" noChangeAspect="1" noChangeArrowheads="1"/>
          </p:cNvPicPr>
          <p:nvPr>
            <p:ph/>
          </p:nvPr>
        </p:nvPicPr>
        <p:blipFill>
          <a:blip r:embed="rId4" cstate="email"/>
          <a:srcRect/>
          <a:stretch>
            <a:fillRect/>
          </a:stretch>
        </p:blipFill>
        <p:spPr>
          <a:xfrm>
            <a:off x="131321" y="457199"/>
            <a:ext cx="8936479" cy="594360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8371" name="Text Box 4"/>
          <p:cNvSpPr txBox="1">
            <a:spLocks noChangeArrowheads="1"/>
          </p:cNvSpPr>
          <p:nvPr/>
        </p:nvSpPr>
        <p:spPr bwMode="auto">
          <a:xfrm>
            <a:off x="6324600" y="5791200"/>
            <a:ext cx="2667000" cy="579438"/>
          </a:xfrm>
          <a:prstGeom prst="rect">
            <a:avLst/>
          </a:prstGeom>
          <a:noFill/>
          <a:ln w="9525">
            <a:noFill/>
            <a:miter lim="800000"/>
            <a:headEnd/>
            <a:tailEnd/>
          </a:ln>
        </p:spPr>
        <p:txBody>
          <a:bodyPr>
            <a:spAutoFit/>
          </a:bodyPr>
          <a:lstStyle/>
          <a:p>
            <a:pPr algn="ctr">
              <a:spcBef>
                <a:spcPct val="50000"/>
              </a:spcBef>
            </a:pPr>
            <a:r>
              <a:rPr lang="en-US" sz="3200" b="1" dirty="0">
                <a:solidFill>
                  <a:schemeClr val="tx2">
                    <a:lumMod val="75000"/>
                  </a:schemeClr>
                </a:solidFill>
                <a:latin typeface="Chicago" pitchFamily="34" charset="0"/>
              </a:rPr>
              <a:t>HEAT LOSS</a:t>
            </a:r>
          </a:p>
        </p:txBody>
      </p:sp>
    </p:spTree>
  </p:cSld>
  <p:clrMapOvr>
    <a:overrideClrMapping bg1="dk1" tx1="lt1" bg2="dk2" tx2="lt2" accent1="accent1" accent2="accent2" accent3="accent3" accent4="accent4" accent5="accent5" accent6="accent6" hlink="hlink" folHlink="folHlink"/>
  </p:clrMapOvr>
  <p:transition>
    <p:wipe dir="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showMasterSp="0">
  <p:cSld>
    <p:bg>
      <p:bgRef idx="1003">
        <a:schemeClr val="bg2"/>
      </p:bgRef>
    </p:bg>
    <p:spTree>
      <p:nvGrpSpPr>
        <p:cNvPr id="1" name=""/>
        <p:cNvGrpSpPr/>
        <p:nvPr/>
      </p:nvGrpSpPr>
      <p:grpSpPr>
        <a:xfrm>
          <a:off x="0" y="0"/>
          <a:ext cx="0" cy="0"/>
          <a:chOff x="0" y="0"/>
          <a:chExt cx="0" cy="0"/>
        </a:xfrm>
      </p:grpSpPr>
      <p:pic>
        <p:nvPicPr>
          <p:cNvPr id="59394" name="Picture 5" descr="DSC_0016"/>
          <p:cNvPicPr>
            <a:picLocks noGrp="1" noChangeAspect="1" noChangeArrowheads="1"/>
          </p:cNvPicPr>
          <p:nvPr>
            <p:ph/>
          </p:nvPr>
        </p:nvPicPr>
        <p:blipFill>
          <a:blip r:embed="rId4" cstate="email"/>
          <a:srcRect/>
          <a:stretch>
            <a:fillRect/>
          </a:stretch>
        </p:blipFill>
        <p:spPr>
          <a:xfrm>
            <a:off x="130708" y="457200"/>
            <a:ext cx="8937092" cy="5943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9395" name="Text Box 4"/>
          <p:cNvSpPr txBox="1">
            <a:spLocks noChangeArrowheads="1"/>
          </p:cNvSpPr>
          <p:nvPr/>
        </p:nvSpPr>
        <p:spPr bwMode="auto">
          <a:xfrm>
            <a:off x="6324600" y="5715000"/>
            <a:ext cx="2667000" cy="579438"/>
          </a:xfrm>
          <a:prstGeom prst="rect">
            <a:avLst/>
          </a:prstGeom>
          <a:noFill/>
          <a:ln w="9525">
            <a:noFill/>
            <a:miter lim="800000"/>
            <a:headEnd/>
            <a:tailEnd/>
          </a:ln>
        </p:spPr>
        <p:txBody>
          <a:bodyPr>
            <a:spAutoFit/>
          </a:bodyPr>
          <a:lstStyle/>
          <a:p>
            <a:pPr algn="ctr">
              <a:spcBef>
                <a:spcPct val="50000"/>
              </a:spcBef>
            </a:pPr>
            <a:r>
              <a:rPr lang="en-US" sz="3200" b="1" dirty="0">
                <a:solidFill>
                  <a:schemeClr val="tx2">
                    <a:lumMod val="75000"/>
                  </a:schemeClr>
                </a:solidFill>
                <a:latin typeface="Chicago" pitchFamily="34" charset="0"/>
              </a:rPr>
              <a:t>HEAT LOSS</a:t>
            </a:r>
          </a:p>
        </p:txBody>
      </p:sp>
    </p:spTree>
  </p:cSld>
  <p:clrMapOvr>
    <a:overrideClrMapping bg1="dk1" tx1="lt1" bg2="dk2" tx2="lt2" accent1="accent1" accent2="accent2" accent3="accent3" accent4="accent4" accent5="accent5" accent6="accent6" hlink="hlink" folHlink="folHlink"/>
  </p:clrMapOvr>
  <p:transition>
    <p:wipe dir="r"/>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4034" name="Picture 14" descr="insulation MF_jpg"/>
          <p:cNvPicPr>
            <a:picLocks noChangeAspect="1" noChangeArrowheads="1"/>
          </p:cNvPicPr>
          <p:nvPr/>
        </p:nvPicPr>
        <p:blipFill>
          <a:blip r:embed="rId3" cstate="email"/>
          <a:srcRect/>
          <a:stretch>
            <a:fillRect/>
          </a:stretch>
        </p:blipFill>
        <p:spPr bwMode="auto">
          <a:xfrm>
            <a:off x="1752600" y="1447800"/>
            <a:ext cx="3657600" cy="2133600"/>
          </a:xfrm>
          <a:prstGeom prst="rect">
            <a:avLst/>
          </a:prstGeom>
          <a:noFill/>
          <a:ln w="9525">
            <a:noFill/>
            <a:miter lim="800000"/>
            <a:headEnd/>
            <a:tailEnd/>
          </a:ln>
        </p:spPr>
      </p:pic>
      <p:pic>
        <p:nvPicPr>
          <p:cNvPr id="44035" name="Picture 13" descr="ballast insulation_jpg"/>
          <p:cNvPicPr>
            <a:picLocks noChangeAspect="1" noChangeArrowheads="1"/>
          </p:cNvPicPr>
          <p:nvPr/>
        </p:nvPicPr>
        <p:blipFill>
          <a:blip r:embed="rId4" cstate="email"/>
          <a:srcRect/>
          <a:stretch>
            <a:fillRect/>
          </a:stretch>
        </p:blipFill>
        <p:spPr bwMode="auto">
          <a:xfrm>
            <a:off x="1752600" y="3886200"/>
            <a:ext cx="3657600" cy="1931987"/>
          </a:xfrm>
          <a:prstGeom prst="rect">
            <a:avLst/>
          </a:prstGeom>
          <a:noFill/>
          <a:ln w="9525">
            <a:noFill/>
            <a:miter lim="800000"/>
            <a:headEnd/>
            <a:tailEnd/>
          </a:ln>
        </p:spPr>
      </p:pic>
      <p:sp>
        <p:nvSpPr>
          <p:cNvPr id="44036" name="Rectangle 14"/>
          <p:cNvSpPr>
            <a:spLocks noGrp="1"/>
          </p:cNvSpPr>
          <p:nvPr>
            <p:ph type="body" sz="half" idx="4294967295"/>
          </p:nvPr>
        </p:nvSpPr>
        <p:spPr>
          <a:xfrm>
            <a:off x="5867400" y="1703387"/>
            <a:ext cx="2895600" cy="3962400"/>
          </a:xfrm>
        </p:spPr>
        <p:txBody>
          <a:bodyPr/>
          <a:lstStyle/>
          <a:p>
            <a:pPr marL="273050" indent="-273050" eaLnBrk="1" hangingPunct="1">
              <a:buFont typeface="Georgia" pitchFamily="18" charset="0"/>
              <a:buNone/>
            </a:pPr>
            <a:r>
              <a:rPr lang="en-US" dirty="0" smtClean="0">
                <a:latin typeface="Constantia" pitchFamily="18" charset="0"/>
              </a:rPr>
              <a:t>R-18</a:t>
            </a:r>
          </a:p>
          <a:p>
            <a:pPr marL="273050" indent="-273050" eaLnBrk="1" hangingPunct="1">
              <a:buFontTx/>
              <a:buChar char="-"/>
            </a:pPr>
            <a:r>
              <a:rPr lang="en-US" dirty="0" smtClean="0">
                <a:latin typeface="Constantia" pitchFamily="18" charset="0"/>
              </a:rPr>
              <a:t>7%</a:t>
            </a:r>
          </a:p>
          <a:p>
            <a:pPr marL="273050" indent="-273050" eaLnBrk="1" hangingPunct="1">
              <a:buFontTx/>
              <a:buChar char="-"/>
            </a:pPr>
            <a:r>
              <a:rPr lang="en-US" dirty="0" smtClean="0">
                <a:latin typeface="Constantia" pitchFamily="18" charset="0"/>
              </a:rPr>
              <a:t>7% </a:t>
            </a:r>
          </a:p>
          <a:p>
            <a:pPr marL="273050" indent="-273050" eaLnBrk="1" hangingPunct="1">
              <a:buFontTx/>
              <a:buNone/>
            </a:pPr>
            <a:r>
              <a:rPr lang="en-US" dirty="0" smtClean="0">
                <a:latin typeface="Constantia" pitchFamily="18" charset="0"/>
              </a:rPr>
              <a:t>R-15</a:t>
            </a:r>
          </a:p>
          <a:p>
            <a:pPr marL="273050" indent="-273050" eaLnBrk="1" hangingPunct="1">
              <a:buFontTx/>
              <a:buNone/>
            </a:pPr>
            <a:endParaRPr lang="en-US" sz="2400" dirty="0" smtClean="0">
              <a:latin typeface="Constantia" pitchFamily="18" charset="0"/>
            </a:endParaRPr>
          </a:p>
          <a:p>
            <a:pPr marL="273050" indent="-273050" eaLnBrk="1" hangingPunct="1">
              <a:buFontTx/>
              <a:buNone/>
            </a:pPr>
            <a:r>
              <a:rPr lang="en-US" dirty="0" smtClean="0">
                <a:latin typeface="Constantia" pitchFamily="18" charset="0"/>
              </a:rPr>
              <a:t>R-18</a:t>
            </a:r>
          </a:p>
          <a:p>
            <a:pPr marL="273050" indent="-273050" eaLnBrk="1" hangingPunct="1">
              <a:buFontTx/>
              <a:buNone/>
            </a:pPr>
            <a:r>
              <a:rPr lang="en-US" dirty="0" smtClean="0">
                <a:latin typeface="Constantia" pitchFamily="18" charset="0"/>
              </a:rPr>
              <a:t>Stabilized</a:t>
            </a:r>
          </a:p>
        </p:txBody>
      </p:sp>
      <p:sp>
        <p:nvSpPr>
          <p:cNvPr id="44037" name="Line 15"/>
          <p:cNvSpPr>
            <a:spLocks noChangeShapeType="1"/>
          </p:cNvSpPr>
          <p:nvPr/>
        </p:nvSpPr>
        <p:spPr bwMode="auto">
          <a:xfrm>
            <a:off x="5867400" y="3505200"/>
            <a:ext cx="3124200" cy="0"/>
          </a:xfrm>
          <a:prstGeom prst="line">
            <a:avLst/>
          </a:prstGeom>
          <a:noFill/>
          <a:ln w="44450">
            <a:solidFill>
              <a:schemeClr val="tx1"/>
            </a:solidFill>
            <a:round/>
            <a:headEnd/>
            <a:tailEnd/>
          </a:ln>
        </p:spPr>
        <p:txBody>
          <a:bodyPr/>
          <a:lstStyle/>
          <a:p>
            <a:endParaRPr lang="en-US" dirty="0"/>
          </a:p>
        </p:txBody>
      </p:sp>
      <p:sp>
        <p:nvSpPr>
          <p:cNvPr id="44038" name="Text Box 16"/>
          <p:cNvSpPr txBox="1">
            <a:spLocks noChangeArrowheads="1"/>
          </p:cNvSpPr>
          <p:nvPr/>
        </p:nvSpPr>
        <p:spPr bwMode="auto">
          <a:xfrm>
            <a:off x="1828800" y="1447800"/>
            <a:ext cx="762000" cy="779462"/>
          </a:xfrm>
          <a:prstGeom prst="rect">
            <a:avLst/>
          </a:prstGeom>
          <a:noFill/>
          <a:ln w="9525">
            <a:noFill/>
            <a:miter lim="800000"/>
            <a:headEnd/>
            <a:tailEnd/>
          </a:ln>
        </p:spPr>
        <p:txBody>
          <a:bodyPr>
            <a:spAutoFit/>
          </a:bodyPr>
          <a:lstStyle/>
          <a:p>
            <a:pPr>
              <a:spcBef>
                <a:spcPct val="50000"/>
              </a:spcBef>
            </a:pPr>
            <a:r>
              <a:rPr lang="en-US" dirty="0">
                <a:solidFill>
                  <a:schemeClr val="bg1"/>
                </a:solidFill>
              </a:rPr>
              <a:t>R-18</a:t>
            </a:r>
          </a:p>
          <a:p>
            <a:pPr>
              <a:spcBef>
                <a:spcPct val="50000"/>
              </a:spcBef>
            </a:pPr>
            <a:endParaRPr lang="en-US" dirty="0">
              <a:solidFill>
                <a:schemeClr val="bg1"/>
              </a:solidFill>
            </a:endParaRPr>
          </a:p>
        </p:txBody>
      </p:sp>
      <p:sp>
        <p:nvSpPr>
          <p:cNvPr id="44039" name="Text Box 18"/>
          <p:cNvSpPr txBox="1">
            <a:spLocks noChangeArrowheads="1"/>
          </p:cNvSpPr>
          <p:nvPr/>
        </p:nvSpPr>
        <p:spPr bwMode="auto">
          <a:xfrm>
            <a:off x="1828800" y="3886200"/>
            <a:ext cx="838200" cy="366712"/>
          </a:xfrm>
          <a:prstGeom prst="rect">
            <a:avLst/>
          </a:prstGeom>
          <a:noFill/>
          <a:ln w="9525">
            <a:noFill/>
            <a:miter lim="800000"/>
            <a:headEnd/>
            <a:tailEnd/>
          </a:ln>
        </p:spPr>
        <p:txBody>
          <a:bodyPr>
            <a:spAutoFit/>
          </a:bodyPr>
          <a:lstStyle/>
          <a:p>
            <a:pPr>
              <a:spcBef>
                <a:spcPct val="50000"/>
              </a:spcBef>
            </a:pPr>
            <a:r>
              <a:rPr lang="en-US" dirty="0">
                <a:solidFill>
                  <a:schemeClr val="bg1"/>
                </a:solidFill>
              </a:rPr>
              <a:t>R-18</a:t>
            </a:r>
          </a:p>
        </p:txBody>
      </p:sp>
      <p:sp>
        <p:nvSpPr>
          <p:cNvPr id="44040" name="Text Box 9"/>
          <p:cNvSpPr txBox="1">
            <a:spLocks noChangeArrowheads="1"/>
          </p:cNvSpPr>
          <p:nvPr/>
        </p:nvSpPr>
        <p:spPr bwMode="auto">
          <a:xfrm>
            <a:off x="6781800" y="2708275"/>
            <a:ext cx="3200400" cy="366712"/>
          </a:xfrm>
          <a:prstGeom prst="rect">
            <a:avLst/>
          </a:prstGeom>
          <a:noFill/>
          <a:ln w="9525">
            <a:noFill/>
            <a:miter lim="800000"/>
            <a:headEnd/>
            <a:tailEnd/>
          </a:ln>
        </p:spPr>
        <p:txBody>
          <a:bodyPr>
            <a:spAutoFit/>
          </a:bodyPr>
          <a:lstStyle/>
          <a:p>
            <a:pPr>
              <a:spcBef>
                <a:spcPct val="50000"/>
              </a:spcBef>
            </a:pPr>
            <a:r>
              <a:rPr lang="en-US" dirty="0">
                <a:latin typeface="Constantia" pitchFamily="18" charset="0"/>
              </a:rPr>
              <a:t>Mechanical Fastener</a:t>
            </a:r>
          </a:p>
        </p:txBody>
      </p:sp>
      <p:sp>
        <p:nvSpPr>
          <p:cNvPr id="44041" name="Text Box 10"/>
          <p:cNvSpPr txBox="1">
            <a:spLocks noChangeArrowheads="1"/>
          </p:cNvSpPr>
          <p:nvPr/>
        </p:nvSpPr>
        <p:spPr bwMode="auto">
          <a:xfrm>
            <a:off x="6781800" y="2286000"/>
            <a:ext cx="1524000" cy="366712"/>
          </a:xfrm>
          <a:prstGeom prst="rect">
            <a:avLst/>
          </a:prstGeom>
          <a:noFill/>
          <a:ln w="9525">
            <a:noFill/>
            <a:miter lim="800000"/>
            <a:headEnd/>
            <a:tailEnd/>
          </a:ln>
        </p:spPr>
        <p:txBody>
          <a:bodyPr>
            <a:spAutoFit/>
          </a:bodyPr>
          <a:lstStyle/>
          <a:p>
            <a:pPr>
              <a:spcBef>
                <a:spcPct val="50000"/>
              </a:spcBef>
            </a:pPr>
            <a:r>
              <a:rPr lang="en-US" dirty="0">
                <a:latin typeface="Constantia" pitchFamily="18" charset="0"/>
              </a:rPr>
              <a:t>Joint Voids</a:t>
            </a:r>
          </a:p>
        </p:txBody>
      </p:sp>
      <p:sp>
        <p:nvSpPr>
          <p:cNvPr id="44042" name="Text Box 16"/>
          <p:cNvSpPr txBox="1">
            <a:spLocks noChangeArrowheads="1"/>
          </p:cNvSpPr>
          <p:nvPr/>
        </p:nvSpPr>
        <p:spPr bwMode="auto">
          <a:xfrm>
            <a:off x="533400" y="1676400"/>
            <a:ext cx="1143000" cy="579437"/>
          </a:xfrm>
          <a:prstGeom prst="rect">
            <a:avLst/>
          </a:prstGeom>
          <a:noFill/>
          <a:ln w="9525">
            <a:noFill/>
            <a:miter lim="800000"/>
            <a:headEnd/>
            <a:tailEnd/>
          </a:ln>
        </p:spPr>
        <p:txBody>
          <a:bodyPr>
            <a:spAutoFit/>
          </a:bodyPr>
          <a:lstStyle/>
          <a:p>
            <a:pPr algn="ctr">
              <a:spcBef>
                <a:spcPct val="50000"/>
              </a:spcBef>
            </a:pPr>
            <a:r>
              <a:rPr lang="en-US" sz="3200" dirty="0">
                <a:latin typeface="Constantia" pitchFamily="18" charset="0"/>
              </a:rPr>
              <a:t>3”</a:t>
            </a:r>
            <a:r>
              <a:rPr lang="en-US" sz="1600" dirty="0"/>
              <a:t> </a:t>
            </a:r>
            <a:r>
              <a:rPr lang="en-US" sz="2400" dirty="0">
                <a:latin typeface="Constantia" pitchFamily="18" charset="0"/>
              </a:rPr>
              <a:t>ISO</a:t>
            </a:r>
          </a:p>
        </p:txBody>
      </p:sp>
      <p:sp>
        <p:nvSpPr>
          <p:cNvPr id="44043" name="Text Box 17"/>
          <p:cNvSpPr txBox="1">
            <a:spLocks noChangeArrowheads="1"/>
          </p:cNvSpPr>
          <p:nvPr/>
        </p:nvSpPr>
        <p:spPr bwMode="auto">
          <a:xfrm>
            <a:off x="533400" y="4038600"/>
            <a:ext cx="1219200" cy="1676400"/>
          </a:xfrm>
          <a:prstGeom prst="rect">
            <a:avLst/>
          </a:prstGeom>
          <a:noFill/>
          <a:ln w="9525">
            <a:noFill/>
            <a:miter lim="800000"/>
            <a:headEnd/>
            <a:tailEnd/>
          </a:ln>
        </p:spPr>
        <p:txBody>
          <a:bodyPr>
            <a:spAutoFit/>
          </a:bodyPr>
          <a:lstStyle/>
          <a:p>
            <a:pPr algn="ctr">
              <a:spcBef>
                <a:spcPct val="50000"/>
              </a:spcBef>
            </a:pPr>
            <a:r>
              <a:rPr lang="en-US" sz="3200" dirty="0">
                <a:latin typeface="Constantia" pitchFamily="18" charset="0"/>
              </a:rPr>
              <a:t>2</a:t>
            </a:r>
            <a:r>
              <a:rPr lang="en-US" sz="2400" dirty="0">
                <a:latin typeface="Constantia" pitchFamily="18" charset="0"/>
              </a:rPr>
              <a:t> </a:t>
            </a:r>
            <a:r>
              <a:rPr lang="en-US" sz="2000" dirty="0">
                <a:latin typeface="Constantia" pitchFamily="18" charset="0"/>
              </a:rPr>
              <a:t>Layers</a:t>
            </a:r>
          </a:p>
          <a:p>
            <a:pPr algn="ctr">
              <a:spcBef>
                <a:spcPct val="50000"/>
              </a:spcBef>
            </a:pPr>
            <a:r>
              <a:rPr lang="en-US" sz="3200" dirty="0">
                <a:latin typeface="Constantia" pitchFamily="18" charset="0"/>
              </a:rPr>
              <a:t>1-1/2”</a:t>
            </a:r>
            <a:r>
              <a:rPr lang="en-US" sz="2400" dirty="0">
                <a:latin typeface="Constantia" pitchFamily="18" charset="0"/>
              </a:rPr>
              <a:t> ISO</a:t>
            </a:r>
          </a:p>
        </p:txBody>
      </p:sp>
      <p:sp>
        <p:nvSpPr>
          <p:cNvPr id="44045" name="Text Box 14"/>
          <p:cNvSpPr txBox="1">
            <a:spLocks noChangeArrowheads="1"/>
          </p:cNvSpPr>
          <p:nvPr/>
        </p:nvSpPr>
        <p:spPr bwMode="auto">
          <a:xfrm>
            <a:off x="0" y="838200"/>
            <a:ext cx="9144000" cy="579438"/>
          </a:xfrm>
          <a:prstGeom prst="rect">
            <a:avLst/>
          </a:prstGeom>
          <a:noFill/>
          <a:ln w="9525">
            <a:noFill/>
            <a:miter lim="800000"/>
            <a:headEnd/>
            <a:tailEnd/>
          </a:ln>
        </p:spPr>
        <p:txBody>
          <a:bodyPr>
            <a:spAutoFit/>
          </a:bodyPr>
          <a:lstStyle/>
          <a:p>
            <a:pPr algn="ctr">
              <a:spcBef>
                <a:spcPct val="50000"/>
              </a:spcBef>
            </a:pPr>
            <a:r>
              <a:rPr lang="en-US" sz="3200" b="1" dirty="0">
                <a:solidFill>
                  <a:srgbClr val="FF0000"/>
                </a:solidFill>
                <a:latin typeface="Constantia" pitchFamily="18" charset="0"/>
              </a:rPr>
              <a:t>Heat Loss</a:t>
            </a:r>
          </a:p>
        </p:txBody>
      </p:sp>
      <p:sp>
        <p:nvSpPr>
          <p:cNvPr id="15" name="Title 1"/>
          <p:cNvSpPr txBox="1">
            <a:spLocks/>
          </p:cNvSpPr>
          <p:nvPr/>
        </p:nvSpPr>
        <p:spPr>
          <a:xfrm>
            <a:off x="0" y="228600"/>
            <a:ext cx="9144000" cy="914400"/>
          </a:xfrm>
          <a:prstGeom prst="rect">
            <a:avLst/>
          </a:prstGeom>
        </p:spPr>
        <p:txBody>
          <a:bodyP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all" spc="0" normalizeH="0" baseline="0" noProof="0" dirty="0" smtClean="0">
                <a:ln w="0"/>
                <a:solidFill>
                  <a:schemeClr val="tx2">
                    <a:lumMod val="75000"/>
                  </a:schemeClr>
                </a:solidFill>
                <a:effectLst>
                  <a:reflection blurRad="12700" stA="50000" endPos="50000" dist="5000" dir="5400000" sy="-100000" rotWithShape="0"/>
                </a:effectLst>
                <a:uLnTx/>
                <a:uFillTx/>
                <a:latin typeface="+mj-lt"/>
                <a:ea typeface="+mj-ea"/>
                <a:cs typeface="+mj-cs"/>
              </a:rPr>
              <a:t>Major Issues</a:t>
            </a:r>
            <a:r>
              <a:rPr kumimoji="0" lang="en-US" sz="3600" b="1" i="0" u="none" strike="noStrike" kern="1200" cap="all" spc="0" normalizeH="0" noProof="0" dirty="0" smtClean="0">
                <a:ln w="0"/>
                <a:solidFill>
                  <a:schemeClr val="tx2">
                    <a:lumMod val="75000"/>
                  </a:schemeClr>
                </a:solidFill>
                <a:effectLst>
                  <a:reflection blurRad="12700" stA="50000" endPos="50000" dist="5000" dir="5400000" sy="-100000" rotWithShape="0"/>
                </a:effectLst>
                <a:uLnTx/>
                <a:uFillTx/>
                <a:latin typeface="+mj-lt"/>
                <a:ea typeface="+mj-ea"/>
                <a:cs typeface="+mj-cs"/>
              </a:rPr>
              <a:t> with Cool Roofs</a:t>
            </a:r>
            <a:endParaRPr kumimoji="0" lang="en-US" sz="3600" b="1" i="0" u="none" strike="noStrike" kern="1200" cap="all" spc="0" normalizeH="0" baseline="0" noProof="0" dirty="0">
              <a:ln w="0"/>
              <a:solidFill>
                <a:schemeClr val="tx2">
                  <a:lumMod val="75000"/>
                </a:schemeClr>
              </a:solidFill>
              <a:effectLst>
                <a:reflection blurRad="12700" stA="50000" endPos="50000" dist="5000" dir="5400000" sy="-100000" rotWithShape="0"/>
              </a:effectLst>
              <a:uLnTx/>
              <a:uFillTx/>
              <a:latin typeface="+mj-lt"/>
              <a:ea typeface="+mj-ea"/>
              <a:cs typeface="+mj-cs"/>
            </a:endParaRPr>
          </a:p>
        </p:txBody>
      </p:sp>
    </p:spTree>
  </p:cSld>
  <p:clrMapOvr>
    <a:masterClrMapping/>
  </p:clrMapOvr>
  <p:transition>
    <p:wipe dir="r"/>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5058" name="Picture 14" descr="ballast insulation VR_jpg"/>
          <p:cNvPicPr>
            <a:picLocks noChangeAspect="1" noChangeArrowheads="1"/>
          </p:cNvPicPr>
          <p:nvPr/>
        </p:nvPicPr>
        <p:blipFill>
          <a:blip r:embed="rId3" cstate="email"/>
          <a:srcRect/>
          <a:stretch>
            <a:fillRect/>
          </a:stretch>
        </p:blipFill>
        <p:spPr bwMode="auto">
          <a:xfrm>
            <a:off x="1828800" y="2819400"/>
            <a:ext cx="3657600" cy="1931988"/>
          </a:xfrm>
          <a:prstGeom prst="rect">
            <a:avLst/>
          </a:prstGeom>
          <a:noFill/>
          <a:ln w="9525">
            <a:noFill/>
            <a:miter lim="800000"/>
            <a:headEnd/>
            <a:tailEnd/>
          </a:ln>
        </p:spPr>
      </p:pic>
      <p:pic>
        <p:nvPicPr>
          <p:cNvPr id="45059" name="Picture 13" descr="insulation MF_VR_jpg"/>
          <p:cNvPicPr>
            <a:picLocks noChangeAspect="1" noChangeArrowheads="1"/>
          </p:cNvPicPr>
          <p:nvPr/>
        </p:nvPicPr>
        <p:blipFill>
          <a:blip r:embed="rId4" cstate="email"/>
          <a:srcRect/>
          <a:stretch>
            <a:fillRect/>
          </a:stretch>
        </p:blipFill>
        <p:spPr bwMode="auto">
          <a:xfrm>
            <a:off x="1828800" y="381000"/>
            <a:ext cx="3657600" cy="2133600"/>
          </a:xfrm>
          <a:prstGeom prst="rect">
            <a:avLst/>
          </a:prstGeom>
          <a:noFill/>
          <a:ln w="9525">
            <a:noFill/>
            <a:miter lim="800000"/>
            <a:headEnd/>
            <a:tailEnd/>
          </a:ln>
        </p:spPr>
      </p:pic>
      <p:sp>
        <p:nvSpPr>
          <p:cNvPr id="45060" name="Rectangle 14"/>
          <p:cNvSpPr>
            <a:spLocks noGrp="1"/>
          </p:cNvSpPr>
          <p:nvPr>
            <p:ph type="body" sz="half" idx="4294967295"/>
          </p:nvPr>
        </p:nvSpPr>
        <p:spPr>
          <a:xfrm>
            <a:off x="5943600" y="609600"/>
            <a:ext cx="2895600" cy="5181600"/>
          </a:xfrm>
        </p:spPr>
        <p:txBody>
          <a:bodyPr/>
          <a:lstStyle/>
          <a:p>
            <a:pPr marL="273050" indent="-273050" eaLnBrk="1" hangingPunct="1">
              <a:buFont typeface="Georgia" pitchFamily="18" charset="0"/>
              <a:buNone/>
            </a:pPr>
            <a:r>
              <a:rPr lang="en-US" dirty="0" smtClean="0">
                <a:latin typeface="Constantia" pitchFamily="18" charset="0"/>
              </a:rPr>
              <a:t>R-18</a:t>
            </a:r>
          </a:p>
          <a:p>
            <a:pPr marL="273050" indent="-273050" eaLnBrk="1" hangingPunct="1">
              <a:buFontTx/>
              <a:buChar char="-"/>
            </a:pPr>
            <a:r>
              <a:rPr lang="en-US" dirty="0" smtClean="0">
                <a:latin typeface="Constantia" pitchFamily="18" charset="0"/>
              </a:rPr>
              <a:t>7%</a:t>
            </a:r>
          </a:p>
          <a:p>
            <a:pPr marL="273050" indent="-273050" eaLnBrk="1" hangingPunct="1">
              <a:buFontTx/>
              <a:buChar char="-"/>
            </a:pPr>
            <a:r>
              <a:rPr lang="en-US" dirty="0" smtClean="0">
                <a:latin typeface="Constantia" pitchFamily="18" charset="0"/>
              </a:rPr>
              <a:t>7% </a:t>
            </a:r>
          </a:p>
          <a:p>
            <a:pPr marL="273050" indent="-273050" eaLnBrk="1" hangingPunct="1">
              <a:buFontTx/>
              <a:buNone/>
            </a:pPr>
            <a:r>
              <a:rPr lang="en-US" dirty="0" smtClean="0">
                <a:latin typeface="Constantia" pitchFamily="18" charset="0"/>
              </a:rPr>
              <a:t>R-15</a:t>
            </a:r>
          </a:p>
          <a:p>
            <a:pPr marL="273050" indent="-273050" eaLnBrk="1" hangingPunct="1">
              <a:buFontTx/>
              <a:buNone/>
            </a:pPr>
            <a:endParaRPr lang="en-US" sz="2400" dirty="0" smtClean="0">
              <a:latin typeface="Constantia" pitchFamily="18" charset="0"/>
            </a:endParaRPr>
          </a:p>
          <a:p>
            <a:pPr marL="273050" indent="-273050" eaLnBrk="1" hangingPunct="1">
              <a:buFontTx/>
              <a:buNone/>
            </a:pPr>
            <a:r>
              <a:rPr lang="en-US" dirty="0" smtClean="0">
                <a:latin typeface="Constantia" pitchFamily="18" charset="0"/>
              </a:rPr>
              <a:t>R-18</a:t>
            </a:r>
          </a:p>
          <a:p>
            <a:pPr marL="273050" indent="-273050" eaLnBrk="1" hangingPunct="1">
              <a:buFontTx/>
              <a:buNone/>
            </a:pPr>
            <a:r>
              <a:rPr lang="en-US" dirty="0" smtClean="0">
                <a:latin typeface="Constantia" pitchFamily="18" charset="0"/>
              </a:rPr>
              <a:t>Stabilized</a:t>
            </a:r>
          </a:p>
        </p:txBody>
      </p:sp>
      <p:sp>
        <p:nvSpPr>
          <p:cNvPr id="45061" name="Line 15"/>
          <p:cNvSpPr>
            <a:spLocks noChangeShapeType="1"/>
          </p:cNvSpPr>
          <p:nvPr/>
        </p:nvSpPr>
        <p:spPr bwMode="auto">
          <a:xfrm>
            <a:off x="5943600" y="2438400"/>
            <a:ext cx="3124200" cy="0"/>
          </a:xfrm>
          <a:prstGeom prst="line">
            <a:avLst/>
          </a:prstGeom>
          <a:noFill/>
          <a:ln w="44450">
            <a:solidFill>
              <a:schemeClr val="tx1"/>
            </a:solidFill>
            <a:round/>
            <a:headEnd/>
            <a:tailEnd/>
          </a:ln>
        </p:spPr>
        <p:txBody>
          <a:bodyPr/>
          <a:lstStyle/>
          <a:p>
            <a:endParaRPr lang="en-US" dirty="0"/>
          </a:p>
        </p:txBody>
      </p:sp>
      <p:sp>
        <p:nvSpPr>
          <p:cNvPr id="45062" name="Text Box 16"/>
          <p:cNvSpPr txBox="1">
            <a:spLocks noChangeArrowheads="1"/>
          </p:cNvSpPr>
          <p:nvPr/>
        </p:nvSpPr>
        <p:spPr bwMode="auto">
          <a:xfrm>
            <a:off x="1905000" y="381000"/>
            <a:ext cx="762000" cy="779463"/>
          </a:xfrm>
          <a:prstGeom prst="rect">
            <a:avLst/>
          </a:prstGeom>
          <a:noFill/>
          <a:ln w="9525">
            <a:noFill/>
            <a:miter lim="800000"/>
            <a:headEnd/>
            <a:tailEnd/>
          </a:ln>
        </p:spPr>
        <p:txBody>
          <a:bodyPr>
            <a:spAutoFit/>
          </a:bodyPr>
          <a:lstStyle/>
          <a:p>
            <a:pPr>
              <a:spcBef>
                <a:spcPct val="50000"/>
              </a:spcBef>
            </a:pPr>
            <a:r>
              <a:rPr lang="en-US" dirty="0">
                <a:solidFill>
                  <a:schemeClr val="bg1"/>
                </a:solidFill>
              </a:rPr>
              <a:t>R-18</a:t>
            </a:r>
          </a:p>
          <a:p>
            <a:pPr>
              <a:spcBef>
                <a:spcPct val="50000"/>
              </a:spcBef>
            </a:pPr>
            <a:endParaRPr lang="en-US" dirty="0">
              <a:solidFill>
                <a:schemeClr val="bg1"/>
              </a:solidFill>
            </a:endParaRPr>
          </a:p>
        </p:txBody>
      </p:sp>
      <p:sp>
        <p:nvSpPr>
          <p:cNvPr id="45063" name="Text Box 18"/>
          <p:cNvSpPr txBox="1">
            <a:spLocks noChangeArrowheads="1"/>
          </p:cNvSpPr>
          <p:nvPr/>
        </p:nvSpPr>
        <p:spPr bwMode="auto">
          <a:xfrm>
            <a:off x="1905000" y="2819400"/>
            <a:ext cx="838200" cy="366713"/>
          </a:xfrm>
          <a:prstGeom prst="rect">
            <a:avLst/>
          </a:prstGeom>
          <a:noFill/>
          <a:ln w="9525">
            <a:noFill/>
            <a:miter lim="800000"/>
            <a:headEnd/>
            <a:tailEnd/>
          </a:ln>
        </p:spPr>
        <p:txBody>
          <a:bodyPr>
            <a:spAutoFit/>
          </a:bodyPr>
          <a:lstStyle/>
          <a:p>
            <a:pPr>
              <a:spcBef>
                <a:spcPct val="50000"/>
              </a:spcBef>
            </a:pPr>
            <a:r>
              <a:rPr lang="en-US" dirty="0">
                <a:solidFill>
                  <a:schemeClr val="bg1"/>
                </a:solidFill>
              </a:rPr>
              <a:t>R-18</a:t>
            </a:r>
          </a:p>
        </p:txBody>
      </p:sp>
      <p:sp>
        <p:nvSpPr>
          <p:cNvPr id="45064" name="Text Box 9"/>
          <p:cNvSpPr txBox="1">
            <a:spLocks noChangeArrowheads="1"/>
          </p:cNvSpPr>
          <p:nvPr/>
        </p:nvSpPr>
        <p:spPr bwMode="auto">
          <a:xfrm>
            <a:off x="6858000" y="1676400"/>
            <a:ext cx="3200400" cy="366713"/>
          </a:xfrm>
          <a:prstGeom prst="rect">
            <a:avLst/>
          </a:prstGeom>
          <a:noFill/>
          <a:ln w="9525">
            <a:noFill/>
            <a:miter lim="800000"/>
            <a:headEnd/>
            <a:tailEnd/>
          </a:ln>
        </p:spPr>
        <p:txBody>
          <a:bodyPr>
            <a:spAutoFit/>
          </a:bodyPr>
          <a:lstStyle/>
          <a:p>
            <a:pPr>
              <a:spcBef>
                <a:spcPct val="50000"/>
              </a:spcBef>
            </a:pPr>
            <a:r>
              <a:rPr lang="en-US" dirty="0">
                <a:latin typeface="Constantia" pitchFamily="18" charset="0"/>
              </a:rPr>
              <a:t>Mechanical Fastener </a:t>
            </a:r>
          </a:p>
        </p:txBody>
      </p:sp>
      <p:sp>
        <p:nvSpPr>
          <p:cNvPr id="45065" name="Text Box 10"/>
          <p:cNvSpPr txBox="1">
            <a:spLocks noChangeArrowheads="1"/>
          </p:cNvSpPr>
          <p:nvPr/>
        </p:nvSpPr>
        <p:spPr bwMode="auto">
          <a:xfrm>
            <a:off x="6858000" y="1219200"/>
            <a:ext cx="1524000" cy="366713"/>
          </a:xfrm>
          <a:prstGeom prst="rect">
            <a:avLst/>
          </a:prstGeom>
          <a:noFill/>
          <a:ln w="9525">
            <a:noFill/>
            <a:miter lim="800000"/>
            <a:headEnd/>
            <a:tailEnd/>
          </a:ln>
        </p:spPr>
        <p:txBody>
          <a:bodyPr>
            <a:spAutoFit/>
          </a:bodyPr>
          <a:lstStyle/>
          <a:p>
            <a:pPr>
              <a:spcBef>
                <a:spcPct val="50000"/>
              </a:spcBef>
            </a:pPr>
            <a:r>
              <a:rPr lang="en-US" dirty="0">
                <a:latin typeface="Constantia" pitchFamily="18" charset="0"/>
              </a:rPr>
              <a:t>Joint Voids</a:t>
            </a:r>
          </a:p>
        </p:txBody>
      </p:sp>
      <p:sp>
        <p:nvSpPr>
          <p:cNvPr id="45066" name="Text Box 16"/>
          <p:cNvSpPr txBox="1">
            <a:spLocks noChangeArrowheads="1"/>
          </p:cNvSpPr>
          <p:nvPr/>
        </p:nvSpPr>
        <p:spPr bwMode="auto">
          <a:xfrm>
            <a:off x="609600" y="609600"/>
            <a:ext cx="1143000" cy="579438"/>
          </a:xfrm>
          <a:prstGeom prst="rect">
            <a:avLst/>
          </a:prstGeom>
          <a:noFill/>
          <a:ln w="9525">
            <a:noFill/>
            <a:miter lim="800000"/>
            <a:headEnd/>
            <a:tailEnd/>
          </a:ln>
        </p:spPr>
        <p:txBody>
          <a:bodyPr>
            <a:spAutoFit/>
          </a:bodyPr>
          <a:lstStyle/>
          <a:p>
            <a:pPr algn="ctr">
              <a:spcBef>
                <a:spcPct val="50000"/>
              </a:spcBef>
            </a:pPr>
            <a:r>
              <a:rPr lang="en-US" sz="3200" dirty="0">
                <a:latin typeface="Constantia" pitchFamily="18" charset="0"/>
              </a:rPr>
              <a:t>3”</a:t>
            </a:r>
            <a:r>
              <a:rPr lang="en-US" sz="1600" dirty="0"/>
              <a:t> </a:t>
            </a:r>
            <a:r>
              <a:rPr lang="en-US" sz="2400" dirty="0">
                <a:latin typeface="Constantia" pitchFamily="18" charset="0"/>
              </a:rPr>
              <a:t>ISO</a:t>
            </a:r>
          </a:p>
        </p:txBody>
      </p:sp>
      <p:sp>
        <p:nvSpPr>
          <p:cNvPr id="45067" name="Text Box 17"/>
          <p:cNvSpPr txBox="1">
            <a:spLocks noChangeArrowheads="1"/>
          </p:cNvSpPr>
          <p:nvPr/>
        </p:nvSpPr>
        <p:spPr bwMode="auto">
          <a:xfrm>
            <a:off x="609600" y="2971800"/>
            <a:ext cx="1219200" cy="1676400"/>
          </a:xfrm>
          <a:prstGeom prst="rect">
            <a:avLst/>
          </a:prstGeom>
          <a:noFill/>
          <a:ln w="9525">
            <a:noFill/>
            <a:miter lim="800000"/>
            <a:headEnd/>
            <a:tailEnd/>
          </a:ln>
        </p:spPr>
        <p:txBody>
          <a:bodyPr>
            <a:spAutoFit/>
          </a:bodyPr>
          <a:lstStyle/>
          <a:p>
            <a:pPr algn="ctr">
              <a:spcBef>
                <a:spcPct val="50000"/>
              </a:spcBef>
            </a:pPr>
            <a:r>
              <a:rPr lang="en-US" sz="3200" dirty="0">
                <a:latin typeface="Constantia" pitchFamily="18" charset="0"/>
              </a:rPr>
              <a:t>2</a:t>
            </a:r>
            <a:r>
              <a:rPr lang="en-US" sz="2400" dirty="0">
                <a:latin typeface="Constantia" pitchFamily="18" charset="0"/>
              </a:rPr>
              <a:t> </a:t>
            </a:r>
            <a:r>
              <a:rPr lang="en-US" sz="2000" dirty="0">
                <a:latin typeface="Constantia" pitchFamily="18" charset="0"/>
              </a:rPr>
              <a:t>Layers</a:t>
            </a:r>
          </a:p>
          <a:p>
            <a:pPr algn="ctr">
              <a:spcBef>
                <a:spcPct val="50000"/>
              </a:spcBef>
            </a:pPr>
            <a:r>
              <a:rPr lang="en-US" sz="3200" dirty="0">
                <a:latin typeface="Constantia" pitchFamily="18" charset="0"/>
              </a:rPr>
              <a:t>1-1/2”</a:t>
            </a:r>
            <a:r>
              <a:rPr lang="en-US" sz="2400" dirty="0">
                <a:latin typeface="Constantia" pitchFamily="18" charset="0"/>
              </a:rPr>
              <a:t> ISO</a:t>
            </a:r>
          </a:p>
        </p:txBody>
      </p:sp>
      <p:sp>
        <p:nvSpPr>
          <p:cNvPr id="45068" name="Text Box 12"/>
          <p:cNvSpPr txBox="1">
            <a:spLocks noChangeArrowheads="1"/>
          </p:cNvSpPr>
          <p:nvPr/>
        </p:nvSpPr>
        <p:spPr bwMode="auto">
          <a:xfrm>
            <a:off x="304800" y="1524000"/>
            <a:ext cx="1524000" cy="517525"/>
          </a:xfrm>
          <a:prstGeom prst="rect">
            <a:avLst/>
          </a:prstGeom>
          <a:noFill/>
          <a:ln w="9525">
            <a:noFill/>
            <a:miter lim="800000"/>
            <a:headEnd/>
            <a:tailEnd/>
          </a:ln>
        </p:spPr>
        <p:txBody>
          <a:bodyPr>
            <a:spAutoFit/>
          </a:bodyPr>
          <a:lstStyle/>
          <a:p>
            <a:pPr>
              <a:spcBef>
                <a:spcPct val="50000"/>
              </a:spcBef>
            </a:pPr>
            <a:r>
              <a:rPr lang="en-US" sz="1400" dirty="0">
                <a:latin typeface="Constantia" pitchFamily="18" charset="0"/>
              </a:rPr>
              <a:t>Vapor/Air Barrier</a:t>
            </a:r>
          </a:p>
        </p:txBody>
      </p:sp>
      <p:sp>
        <p:nvSpPr>
          <p:cNvPr id="45069" name="Line 13"/>
          <p:cNvSpPr>
            <a:spLocks noChangeShapeType="1"/>
          </p:cNvSpPr>
          <p:nvPr/>
        </p:nvSpPr>
        <p:spPr bwMode="auto">
          <a:xfrm>
            <a:off x="990600" y="1828800"/>
            <a:ext cx="762000" cy="228600"/>
          </a:xfrm>
          <a:prstGeom prst="line">
            <a:avLst/>
          </a:prstGeom>
          <a:noFill/>
          <a:ln w="41275">
            <a:solidFill>
              <a:srgbClr val="FF0000"/>
            </a:solidFill>
            <a:round/>
            <a:headEnd/>
            <a:tailEnd type="triangle" w="med" len="med"/>
          </a:ln>
        </p:spPr>
        <p:txBody>
          <a:bodyPr/>
          <a:lstStyle/>
          <a:p>
            <a:endParaRPr lang="en-US" dirty="0"/>
          </a:p>
        </p:txBody>
      </p:sp>
      <p:sp>
        <p:nvSpPr>
          <p:cNvPr id="45070" name="Text Box 14"/>
          <p:cNvSpPr txBox="1">
            <a:spLocks noChangeArrowheads="1"/>
          </p:cNvSpPr>
          <p:nvPr/>
        </p:nvSpPr>
        <p:spPr bwMode="auto">
          <a:xfrm>
            <a:off x="762000" y="5181600"/>
            <a:ext cx="1524000" cy="517525"/>
          </a:xfrm>
          <a:prstGeom prst="rect">
            <a:avLst/>
          </a:prstGeom>
          <a:noFill/>
          <a:ln w="9525">
            <a:noFill/>
            <a:miter lim="800000"/>
            <a:headEnd/>
            <a:tailEnd/>
          </a:ln>
        </p:spPr>
        <p:txBody>
          <a:bodyPr>
            <a:spAutoFit/>
          </a:bodyPr>
          <a:lstStyle/>
          <a:p>
            <a:pPr>
              <a:spcBef>
                <a:spcPct val="50000"/>
              </a:spcBef>
            </a:pPr>
            <a:r>
              <a:rPr lang="en-US" sz="1400" dirty="0">
                <a:latin typeface="Constantia" pitchFamily="18" charset="0"/>
              </a:rPr>
              <a:t>Vapor/Air Barrier</a:t>
            </a:r>
          </a:p>
        </p:txBody>
      </p:sp>
      <p:sp>
        <p:nvSpPr>
          <p:cNvPr id="45071" name="Line 15"/>
          <p:cNvSpPr>
            <a:spLocks noChangeShapeType="1"/>
          </p:cNvSpPr>
          <p:nvPr/>
        </p:nvSpPr>
        <p:spPr bwMode="auto">
          <a:xfrm flipV="1">
            <a:off x="1600200" y="4419600"/>
            <a:ext cx="533400" cy="762000"/>
          </a:xfrm>
          <a:prstGeom prst="line">
            <a:avLst/>
          </a:prstGeom>
          <a:noFill/>
          <a:ln w="41275">
            <a:solidFill>
              <a:srgbClr val="FF0000"/>
            </a:solidFill>
            <a:round/>
            <a:headEnd/>
            <a:tailEnd type="triangle" w="med" len="med"/>
          </a:ln>
        </p:spPr>
        <p:txBody>
          <a:bodyPr/>
          <a:lstStyle/>
          <a:p>
            <a:endParaRPr lang="en-US" dirty="0"/>
          </a:p>
        </p:txBody>
      </p:sp>
    </p:spTree>
  </p:cSld>
  <p:clrMapOvr>
    <a:masterClrMapping/>
  </p:clrMapOvr>
  <p:transition>
    <p:wipe dir="r"/>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Learning from Experience</a:t>
            </a:r>
            <a:endParaRPr lang="en-US" dirty="0"/>
          </a:p>
        </p:txBody>
      </p:sp>
      <p:sp>
        <p:nvSpPr>
          <p:cNvPr id="3" name="Content Placeholder 2"/>
          <p:cNvSpPr>
            <a:spLocks noGrp="1"/>
          </p:cNvSpPr>
          <p:nvPr>
            <p:ph idx="1"/>
          </p:nvPr>
        </p:nvSpPr>
        <p:spPr>
          <a:xfrm>
            <a:off x="457200" y="1646237"/>
            <a:ext cx="8229600" cy="4297363"/>
          </a:xfrm>
        </p:spPr>
        <p:txBody>
          <a:bodyPr>
            <a:normAutofit fontScale="92500"/>
          </a:bodyPr>
          <a:lstStyle/>
          <a:p>
            <a:pPr>
              <a:spcBef>
                <a:spcPts val="600"/>
              </a:spcBef>
              <a:spcAft>
                <a:spcPts val="600"/>
              </a:spcAft>
            </a:pPr>
            <a:r>
              <a:rPr lang="en-US" sz="3600" dirty="0" smtClean="0"/>
              <a:t>Building owners developed concerns</a:t>
            </a:r>
          </a:p>
          <a:p>
            <a:pPr lvl="1">
              <a:spcBef>
                <a:spcPts val="600"/>
              </a:spcBef>
              <a:spcAft>
                <a:spcPts val="600"/>
              </a:spcAft>
            </a:pPr>
            <a:r>
              <a:rPr lang="en-US" sz="3200" dirty="0" smtClean="0"/>
              <a:t>HVAC inefficiencies lead not only to employee discomfort and increased energy costs, but also to performance below that which is often promised</a:t>
            </a:r>
          </a:p>
          <a:p>
            <a:pPr lvl="2">
              <a:spcBef>
                <a:spcPts val="600"/>
              </a:spcBef>
              <a:spcAft>
                <a:spcPts val="600"/>
              </a:spcAft>
            </a:pPr>
            <a:r>
              <a:rPr lang="en-US" sz="2800" dirty="0" smtClean="0"/>
              <a:t>As a building owner, what would you do?</a:t>
            </a:r>
          </a:p>
          <a:p>
            <a:pPr lvl="3">
              <a:spcBef>
                <a:spcPts val="600"/>
              </a:spcBef>
              <a:spcAft>
                <a:spcPts val="600"/>
              </a:spcAft>
            </a:pPr>
            <a:r>
              <a:rPr lang="en-US" sz="2800" dirty="0" smtClean="0"/>
              <a:t>Look for someone to pay!</a:t>
            </a: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left)">
                                      <p:cBhvr>
                                        <p:cTn id="10" dur="500"/>
                                        <p:tgtEl>
                                          <p:spTgt spid="3">
                                            <p:txEl>
                                              <p:pRg st="1" end="1"/>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wipe(left)">
                                      <p:cBhvr>
                                        <p:cTn id="13" dur="500"/>
                                        <p:tgtEl>
                                          <p:spTgt spid="3">
                                            <p:txEl>
                                              <p:pRg st="2" end="2"/>
                                            </p:txEl>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wipe(left)">
                                      <p:cBhvr>
                                        <p:cTn id="16"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Learning from Experience</a:t>
            </a:r>
            <a:endParaRPr lang="en-US" dirty="0"/>
          </a:p>
        </p:txBody>
      </p:sp>
      <p:sp>
        <p:nvSpPr>
          <p:cNvPr id="3" name="Content Placeholder 2"/>
          <p:cNvSpPr>
            <a:spLocks noGrp="1"/>
          </p:cNvSpPr>
          <p:nvPr>
            <p:ph idx="1"/>
          </p:nvPr>
        </p:nvSpPr>
        <p:spPr>
          <a:xfrm>
            <a:off x="457200" y="1600200"/>
            <a:ext cx="8229600" cy="4373563"/>
          </a:xfrm>
        </p:spPr>
        <p:txBody>
          <a:bodyPr>
            <a:normAutofit/>
          </a:bodyPr>
          <a:lstStyle/>
          <a:p>
            <a:pPr>
              <a:spcBef>
                <a:spcPts val="600"/>
              </a:spcBef>
              <a:spcAft>
                <a:spcPts val="600"/>
              </a:spcAft>
            </a:pPr>
            <a:r>
              <a:rPr lang="en-US" dirty="0" smtClean="0"/>
              <a:t>Building owners developed concerns</a:t>
            </a:r>
          </a:p>
          <a:p>
            <a:pPr lvl="1">
              <a:spcBef>
                <a:spcPts val="600"/>
              </a:spcBef>
              <a:spcAft>
                <a:spcPts val="600"/>
              </a:spcAft>
            </a:pPr>
            <a:r>
              <a:rPr lang="en-US" dirty="0" smtClean="0"/>
              <a:t>Deterioration of building elements requires repeated repairs</a:t>
            </a:r>
          </a:p>
          <a:p>
            <a:pPr lvl="2">
              <a:spcBef>
                <a:spcPts val="600"/>
              </a:spcBef>
              <a:spcAft>
                <a:spcPts val="600"/>
              </a:spcAft>
            </a:pPr>
            <a:r>
              <a:rPr lang="en-US" dirty="0" smtClean="0"/>
              <a:t>Ongoing level of insecurity and cost</a:t>
            </a: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left)">
                                      <p:cBhvr>
                                        <p:cTn id="10" dur="500"/>
                                        <p:tgtEl>
                                          <p:spTgt spid="3">
                                            <p:txEl>
                                              <p:pRg st="1" end="1"/>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wipe(left)">
                                      <p:cBhvr>
                                        <p:cTn id="13"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dirty="0" smtClean="0"/>
              <a:t>Learning from Experience </a:t>
            </a:r>
            <a:r>
              <a:rPr lang="en-US" dirty="0" smtClean="0"/>
              <a:t/>
            </a:r>
            <a:br>
              <a:rPr lang="en-US" dirty="0" smtClean="0"/>
            </a:br>
            <a:r>
              <a:rPr lang="en-US" sz="3100" b="0" i="1" dirty="0" smtClean="0"/>
              <a:t>Case Study</a:t>
            </a:r>
            <a:endParaRPr lang="en-US" sz="3100" b="0" dirty="0"/>
          </a:p>
        </p:txBody>
      </p:sp>
      <p:sp>
        <p:nvSpPr>
          <p:cNvPr id="3" name="Content Placeholder 2"/>
          <p:cNvSpPr>
            <a:spLocks noGrp="1"/>
          </p:cNvSpPr>
          <p:nvPr>
            <p:ph idx="1"/>
          </p:nvPr>
        </p:nvSpPr>
        <p:spPr>
          <a:xfrm>
            <a:off x="457200" y="1447800"/>
            <a:ext cx="8229600" cy="4373563"/>
          </a:xfrm>
        </p:spPr>
        <p:txBody>
          <a:bodyPr>
            <a:normAutofit fontScale="77500" lnSpcReduction="20000"/>
          </a:bodyPr>
          <a:lstStyle/>
          <a:p>
            <a:pPr>
              <a:spcBef>
                <a:spcPts val="600"/>
              </a:spcBef>
              <a:spcAft>
                <a:spcPts val="600"/>
              </a:spcAft>
            </a:pPr>
            <a:r>
              <a:rPr lang="en-US" dirty="0" smtClean="0"/>
              <a:t>Investigation found similarities in the roof system</a:t>
            </a:r>
          </a:p>
          <a:p>
            <a:pPr lvl="1">
              <a:spcBef>
                <a:spcPts val="600"/>
              </a:spcBef>
              <a:spcAft>
                <a:spcPts val="600"/>
              </a:spcAft>
            </a:pPr>
            <a:r>
              <a:rPr lang="en-US" dirty="0" smtClean="0"/>
              <a:t>Building Type:  Office and warehouse</a:t>
            </a:r>
          </a:p>
          <a:p>
            <a:pPr lvl="1">
              <a:spcBef>
                <a:spcPts val="600"/>
              </a:spcBef>
              <a:spcAft>
                <a:spcPts val="600"/>
              </a:spcAft>
            </a:pPr>
            <a:r>
              <a:rPr lang="en-US" dirty="0" smtClean="0"/>
              <a:t>Steel Roof Decks:</a:t>
            </a:r>
          </a:p>
          <a:p>
            <a:pPr lvl="2">
              <a:spcBef>
                <a:spcPts val="600"/>
              </a:spcBef>
              <a:spcAft>
                <a:spcPts val="600"/>
              </a:spcAft>
            </a:pPr>
            <a:r>
              <a:rPr lang="en-US" dirty="0" smtClean="0"/>
              <a:t>Open flutes at walls, roof curbs, drains</a:t>
            </a:r>
          </a:p>
          <a:p>
            <a:pPr lvl="2">
              <a:spcBef>
                <a:spcPts val="600"/>
              </a:spcBef>
              <a:spcAft>
                <a:spcPts val="600"/>
              </a:spcAft>
            </a:pPr>
            <a:r>
              <a:rPr lang="en-US" dirty="0" smtClean="0"/>
              <a:t>Non-sealed laps</a:t>
            </a:r>
          </a:p>
          <a:p>
            <a:pPr lvl="2">
              <a:spcBef>
                <a:spcPts val="600"/>
              </a:spcBef>
              <a:spcAft>
                <a:spcPts val="600"/>
              </a:spcAft>
            </a:pPr>
            <a:r>
              <a:rPr lang="en-US" dirty="0" smtClean="0"/>
              <a:t>Welds burn holes through deck</a:t>
            </a:r>
          </a:p>
          <a:p>
            <a:pPr lvl="1">
              <a:spcBef>
                <a:spcPts val="600"/>
              </a:spcBef>
              <a:spcAft>
                <a:spcPts val="600"/>
              </a:spcAft>
            </a:pPr>
            <a:r>
              <a:rPr lang="en-US" dirty="0" smtClean="0"/>
              <a:t>No vapor retarder</a:t>
            </a:r>
          </a:p>
          <a:p>
            <a:pPr lvl="1">
              <a:spcBef>
                <a:spcPts val="600"/>
              </a:spcBef>
              <a:spcAft>
                <a:spcPts val="600"/>
              </a:spcAft>
            </a:pPr>
            <a:r>
              <a:rPr lang="en-US" dirty="0" smtClean="0"/>
              <a:t>One layer of insulation, mechanically fastened</a:t>
            </a:r>
          </a:p>
          <a:p>
            <a:pPr lvl="1">
              <a:spcBef>
                <a:spcPts val="600"/>
              </a:spcBef>
              <a:spcAft>
                <a:spcPts val="600"/>
              </a:spcAft>
            </a:pPr>
            <a:r>
              <a:rPr lang="en-US" dirty="0" smtClean="0"/>
              <a:t>White single-ply membrane, 3 meters wide, and mechanically fastened</a:t>
            </a:r>
          </a:p>
          <a:p>
            <a:pPr lvl="3">
              <a:spcBef>
                <a:spcPts val="600"/>
              </a:spcBef>
              <a:spcAft>
                <a:spcPts val="600"/>
              </a:spcAft>
              <a:buNone/>
            </a:pPr>
            <a:endParaRPr lang="en-US" dirty="0" smtClean="0"/>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left)">
                                      <p:cBhvr>
                                        <p:cTn id="10" dur="500"/>
                                        <p:tgtEl>
                                          <p:spTgt spid="3">
                                            <p:txEl>
                                              <p:pRg st="1" end="1"/>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wipe(left)">
                                      <p:cBhvr>
                                        <p:cTn id="13" dur="500"/>
                                        <p:tgtEl>
                                          <p:spTgt spid="3">
                                            <p:txEl>
                                              <p:pRg st="2" end="2"/>
                                            </p:txEl>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wipe(left)">
                                      <p:cBhvr>
                                        <p:cTn id="16" dur="500"/>
                                        <p:tgtEl>
                                          <p:spTgt spid="3">
                                            <p:txEl>
                                              <p:pRg st="3" end="3"/>
                                            </p:txEl>
                                          </p:spTgt>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wipe(left)">
                                      <p:cBhvr>
                                        <p:cTn id="19" dur="500"/>
                                        <p:tgtEl>
                                          <p:spTgt spid="3">
                                            <p:txEl>
                                              <p:pRg st="4" end="4"/>
                                            </p:txEl>
                                          </p:spTgt>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wipe(left)">
                                      <p:cBhvr>
                                        <p:cTn id="22" dur="500"/>
                                        <p:tgtEl>
                                          <p:spTgt spid="3">
                                            <p:txEl>
                                              <p:pRg st="5" end="5"/>
                                            </p:txEl>
                                          </p:spTgt>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wipe(left)">
                                      <p:cBhvr>
                                        <p:cTn id="25" dur="500"/>
                                        <p:tgtEl>
                                          <p:spTgt spid="3">
                                            <p:txEl>
                                              <p:pRg st="6" end="6"/>
                                            </p:txEl>
                                          </p:spTgt>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wipe(left)">
                                      <p:cBhvr>
                                        <p:cTn id="28" dur="500"/>
                                        <p:tgtEl>
                                          <p:spTgt spid="3">
                                            <p:txEl>
                                              <p:pRg st="7" end="7"/>
                                            </p:txEl>
                                          </p:spTgt>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Effect transition="in" filter="wipe(left)">
                                      <p:cBhvr>
                                        <p:cTn id="31"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24000"/>
            <a:ext cx="8229600" cy="4449763"/>
          </a:xfrm>
        </p:spPr>
        <p:txBody>
          <a:bodyPr>
            <a:normAutofit fontScale="92500" lnSpcReduction="20000"/>
          </a:bodyPr>
          <a:lstStyle/>
          <a:p>
            <a:pPr>
              <a:spcBef>
                <a:spcPts val="600"/>
              </a:spcBef>
              <a:spcAft>
                <a:spcPts val="600"/>
              </a:spcAft>
            </a:pPr>
            <a:r>
              <a:rPr lang="en-US" dirty="0" smtClean="0"/>
              <a:t>Investigation found similarities in the building construction</a:t>
            </a:r>
          </a:p>
          <a:p>
            <a:pPr lvl="1">
              <a:spcBef>
                <a:spcPts val="600"/>
              </a:spcBef>
              <a:spcAft>
                <a:spcPts val="600"/>
              </a:spcAft>
            </a:pPr>
            <a:r>
              <a:rPr lang="en-US" dirty="0" smtClean="0"/>
              <a:t>Interior:</a:t>
            </a:r>
          </a:p>
          <a:p>
            <a:pPr lvl="2">
              <a:spcBef>
                <a:spcPts val="600"/>
              </a:spcBef>
              <a:spcAft>
                <a:spcPts val="600"/>
              </a:spcAft>
            </a:pPr>
            <a:r>
              <a:rPr lang="en-US" dirty="0" smtClean="0"/>
              <a:t>Open floor to roof deck height ±27’-0”; no ceiling</a:t>
            </a:r>
          </a:p>
          <a:p>
            <a:pPr lvl="2">
              <a:spcBef>
                <a:spcPts val="600"/>
              </a:spcBef>
              <a:spcAft>
                <a:spcPts val="600"/>
              </a:spcAft>
            </a:pPr>
            <a:r>
              <a:rPr lang="en-US" dirty="0" smtClean="0"/>
              <a:t>Gas fired unit heaters below roof deck</a:t>
            </a:r>
          </a:p>
          <a:p>
            <a:pPr lvl="2">
              <a:spcBef>
                <a:spcPts val="600"/>
              </a:spcBef>
              <a:spcAft>
                <a:spcPts val="600"/>
              </a:spcAft>
            </a:pPr>
            <a:r>
              <a:rPr lang="en-US" dirty="0" smtClean="0"/>
              <a:t>Concrete floors</a:t>
            </a:r>
          </a:p>
          <a:p>
            <a:pPr lvl="1">
              <a:spcBef>
                <a:spcPts val="600"/>
              </a:spcBef>
              <a:spcAft>
                <a:spcPts val="600"/>
              </a:spcAft>
            </a:pPr>
            <a:r>
              <a:rPr lang="en-US" dirty="0" smtClean="0"/>
              <a:t>Precast concrete walls</a:t>
            </a:r>
          </a:p>
          <a:p>
            <a:pPr lvl="1">
              <a:spcBef>
                <a:spcPts val="600"/>
              </a:spcBef>
              <a:spcAft>
                <a:spcPts val="600"/>
              </a:spcAft>
            </a:pPr>
            <a:r>
              <a:rPr lang="en-US" dirty="0" smtClean="0"/>
              <a:t>Open gaps between precast and steel roof deck</a:t>
            </a:r>
          </a:p>
          <a:p>
            <a:pPr lvl="1">
              <a:spcBef>
                <a:spcPts val="600"/>
              </a:spcBef>
              <a:spcAft>
                <a:spcPts val="600"/>
              </a:spcAft>
            </a:pPr>
            <a:endParaRPr lang="en-US" dirty="0" smtClean="0"/>
          </a:p>
        </p:txBody>
      </p:sp>
      <p:sp>
        <p:nvSpPr>
          <p:cNvPr id="5" name="Title 1"/>
          <p:cNvSpPr txBox="1">
            <a:spLocks/>
          </p:cNvSpPr>
          <p:nvPr/>
        </p:nvSpPr>
        <p:spPr>
          <a:xfrm>
            <a:off x="609600" y="228600"/>
            <a:ext cx="8229600" cy="1143000"/>
          </a:xfrm>
          <a:prstGeom prst="rect">
            <a:avLst/>
          </a:prstGeom>
        </p:spPr>
        <p:txBody>
          <a:bodyPr vert="horz" lIns="91440" tIns="45720" rIns="91440" bIns="45720" rtlCol="0" anchor="ctr">
            <a:normAutofit fontScale="90000"/>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cap="all" spc="0" normalizeH="0" baseline="0" noProof="0" dirty="0" smtClean="0">
                <a:ln w="0"/>
                <a:solidFill>
                  <a:schemeClr val="tx2">
                    <a:lumMod val="75000"/>
                  </a:schemeClr>
                </a:solidFill>
                <a:effectLst>
                  <a:reflection blurRad="12700" stA="50000" endPos="50000" dist="5000" dir="5400000" sy="-100000" rotWithShape="0"/>
                </a:effectLst>
                <a:uLnTx/>
                <a:uFillTx/>
                <a:latin typeface="+mj-lt"/>
                <a:ea typeface="+mj-ea"/>
                <a:cs typeface="+mj-cs"/>
              </a:rPr>
              <a:t>Learning from Experience </a:t>
            </a:r>
            <a:r>
              <a:rPr kumimoji="0" lang="en-US" sz="4400" b="1" i="0" u="none" strike="noStrike" kern="1200" cap="all" spc="0" normalizeH="0" baseline="0" noProof="0" dirty="0" smtClean="0">
                <a:ln w="0"/>
                <a:solidFill>
                  <a:schemeClr val="tx2">
                    <a:lumMod val="75000"/>
                  </a:schemeClr>
                </a:solidFill>
                <a:effectLst>
                  <a:reflection blurRad="12700" stA="50000" endPos="50000" dist="5000" dir="5400000" sy="-100000" rotWithShape="0"/>
                </a:effectLst>
                <a:uLnTx/>
                <a:uFillTx/>
                <a:latin typeface="+mj-lt"/>
                <a:ea typeface="+mj-ea"/>
                <a:cs typeface="+mj-cs"/>
              </a:rPr>
              <a:t/>
            </a:r>
            <a:br>
              <a:rPr kumimoji="0" lang="en-US" sz="4400" b="1" i="0" u="none" strike="noStrike" kern="1200" cap="all" spc="0" normalizeH="0" baseline="0" noProof="0" dirty="0" smtClean="0">
                <a:ln w="0"/>
                <a:solidFill>
                  <a:schemeClr val="tx2">
                    <a:lumMod val="75000"/>
                  </a:schemeClr>
                </a:solidFill>
                <a:effectLst>
                  <a:reflection blurRad="12700" stA="50000" endPos="50000" dist="5000" dir="5400000" sy="-100000" rotWithShape="0"/>
                </a:effectLst>
                <a:uLnTx/>
                <a:uFillTx/>
                <a:latin typeface="+mj-lt"/>
                <a:ea typeface="+mj-ea"/>
                <a:cs typeface="+mj-cs"/>
              </a:rPr>
            </a:br>
            <a:r>
              <a:rPr kumimoji="0" lang="en-US" sz="3100" b="0" i="1" u="none" strike="noStrike" kern="1200" cap="all" spc="0" normalizeH="0" baseline="0" noProof="0" dirty="0" smtClean="0">
                <a:ln w="0"/>
                <a:solidFill>
                  <a:schemeClr val="tx2">
                    <a:lumMod val="75000"/>
                  </a:schemeClr>
                </a:solidFill>
                <a:effectLst>
                  <a:reflection blurRad="12700" stA="50000" endPos="50000" dist="5000" dir="5400000" sy="-100000" rotWithShape="0"/>
                </a:effectLst>
                <a:uLnTx/>
                <a:uFillTx/>
                <a:latin typeface="+mj-lt"/>
                <a:ea typeface="+mj-ea"/>
                <a:cs typeface="+mj-cs"/>
              </a:rPr>
              <a:t>Case Study</a:t>
            </a:r>
            <a:endParaRPr kumimoji="0" lang="en-US" sz="3100" b="0" i="0" u="none" strike="noStrike" kern="1200" cap="all" spc="0" normalizeH="0" baseline="0" noProof="0" dirty="0">
              <a:ln w="0"/>
              <a:solidFill>
                <a:schemeClr val="tx2">
                  <a:lumMod val="75000"/>
                </a:schemeClr>
              </a:solidFill>
              <a:effectLst>
                <a:reflection blurRad="12700" stA="50000" endPos="50000" dist="5000" dir="5400000" sy="-100000" rotWithShape="0"/>
              </a:effectLst>
              <a:uLnTx/>
              <a:uFillTx/>
              <a:latin typeface="+mj-lt"/>
              <a:ea typeface="+mj-ea"/>
              <a:cs typeface="+mj-cs"/>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left)">
                                      <p:cBhvr>
                                        <p:cTn id="10" dur="500"/>
                                        <p:tgtEl>
                                          <p:spTgt spid="3">
                                            <p:txEl>
                                              <p:pRg st="1" end="1"/>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wipe(left)">
                                      <p:cBhvr>
                                        <p:cTn id="13" dur="500"/>
                                        <p:tgtEl>
                                          <p:spTgt spid="3">
                                            <p:txEl>
                                              <p:pRg st="2" end="2"/>
                                            </p:txEl>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wipe(left)">
                                      <p:cBhvr>
                                        <p:cTn id="16" dur="500"/>
                                        <p:tgtEl>
                                          <p:spTgt spid="3">
                                            <p:txEl>
                                              <p:pRg st="3" end="3"/>
                                            </p:txEl>
                                          </p:spTgt>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wipe(left)">
                                      <p:cBhvr>
                                        <p:cTn id="19" dur="500"/>
                                        <p:tgtEl>
                                          <p:spTgt spid="3">
                                            <p:txEl>
                                              <p:pRg st="4" end="4"/>
                                            </p:txEl>
                                          </p:spTgt>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wipe(left)">
                                      <p:cBhvr>
                                        <p:cTn id="22" dur="500"/>
                                        <p:tgtEl>
                                          <p:spTgt spid="3">
                                            <p:txEl>
                                              <p:pRg st="5" end="5"/>
                                            </p:txEl>
                                          </p:spTgt>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wipe(left)">
                                      <p:cBhvr>
                                        <p:cTn id="25"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4373563"/>
          </a:xfrm>
        </p:spPr>
        <p:txBody>
          <a:bodyPr>
            <a:normAutofit/>
          </a:bodyPr>
          <a:lstStyle/>
          <a:p>
            <a:pPr>
              <a:spcBef>
                <a:spcPts val="600"/>
              </a:spcBef>
              <a:spcAft>
                <a:spcPts val="600"/>
              </a:spcAft>
            </a:pPr>
            <a:r>
              <a:rPr lang="en-US" dirty="0" smtClean="0"/>
              <a:t>Winter Concerns:</a:t>
            </a:r>
          </a:p>
          <a:p>
            <a:pPr lvl="1">
              <a:spcBef>
                <a:spcPts val="600"/>
              </a:spcBef>
              <a:spcAft>
                <a:spcPts val="600"/>
              </a:spcAft>
            </a:pPr>
            <a:r>
              <a:rPr lang="en-US" dirty="0" smtClean="0"/>
              <a:t>Sliding snow</a:t>
            </a:r>
          </a:p>
          <a:p>
            <a:pPr lvl="1">
              <a:spcBef>
                <a:spcPts val="600"/>
              </a:spcBef>
              <a:spcAft>
                <a:spcPts val="600"/>
              </a:spcAft>
            </a:pPr>
            <a:r>
              <a:rPr lang="en-US" dirty="0" smtClean="0"/>
              <a:t>Wind driven ice</a:t>
            </a:r>
          </a:p>
        </p:txBody>
      </p:sp>
      <p:sp>
        <p:nvSpPr>
          <p:cNvPr id="5" name="Title 1"/>
          <p:cNvSpPr>
            <a:spLocks noGrp="1"/>
          </p:cNvSpPr>
          <p:nvPr>
            <p:ph type="title"/>
          </p:nvPr>
        </p:nvSpPr>
        <p:spPr>
          <a:xfrm>
            <a:off x="457200" y="274638"/>
            <a:ext cx="8229600" cy="1143000"/>
          </a:xfrm>
        </p:spPr>
        <p:txBody>
          <a:bodyPr>
            <a:normAutofit fontScale="90000"/>
          </a:bodyPr>
          <a:lstStyle/>
          <a:p>
            <a:r>
              <a:rPr lang="en-US" sz="4000" dirty="0" smtClean="0"/>
              <a:t>Learning from Experience </a:t>
            </a:r>
            <a:r>
              <a:rPr lang="en-US" dirty="0" smtClean="0"/>
              <a:t/>
            </a:r>
            <a:br>
              <a:rPr lang="en-US" dirty="0" smtClean="0"/>
            </a:br>
            <a:endParaRPr lang="en-US" sz="3100" b="0" dirty="0"/>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left)">
                                      <p:cBhvr>
                                        <p:cTn id="10" dur="500"/>
                                        <p:tgtEl>
                                          <p:spTgt spid="3">
                                            <p:txEl>
                                              <p:pRg st="1" end="1"/>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wipe(left)">
                                      <p:cBhvr>
                                        <p:cTn id="13"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6"/>
          <p:cNvSpPr>
            <a:spLocks noGrp="1"/>
          </p:cNvSpPr>
          <p:nvPr>
            <p:ph/>
          </p:nvPr>
        </p:nvSpPr>
        <p:spPr/>
        <p:txBody>
          <a:bodyPr/>
          <a:lstStyle/>
          <a:p>
            <a:endParaRPr lang="en-US" dirty="0" smtClean="0"/>
          </a:p>
        </p:txBody>
      </p:sp>
      <p:pic>
        <p:nvPicPr>
          <p:cNvPr id="51203" name="Picture 7" descr="TPO PILLOWING Model (1)"/>
          <p:cNvPicPr>
            <a:picLocks noChangeAspect="1" noChangeArrowheads="1"/>
          </p:cNvPicPr>
          <p:nvPr/>
        </p:nvPicPr>
        <p:blipFill>
          <a:blip r:embed="rId3" cstate="email"/>
          <a:srcRect/>
          <a:stretch>
            <a:fillRect/>
          </a:stretch>
        </p:blipFill>
        <p:spPr bwMode="auto">
          <a:xfrm>
            <a:off x="0" y="23813"/>
            <a:ext cx="9144000" cy="6834187"/>
          </a:xfrm>
          <a:prstGeom prst="rect">
            <a:avLst/>
          </a:prstGeom>
          <a:noFill/>
          <a:ln w="9525">
            <a:noFill/>
            <a:miter lim="800000"/>
            <a:headEnd/>
            <a:tailEnd/>
          </a:ln>
        </p:spPr>
      </p:pic>
      <p:sp>
        <p:nvSpPr>
          <p:cNvPr id="51204" name="Text Box 8"/>
          <p:cNvSpPr txBox="1">
            <a:spLocks noChangeArrowheads="1"/>
          </p:cNvSpPr>
          <p:nvPr/>
        </p:nvSpPr>
        <p:spPr bwMode="auto">
          <a:xfrm>
            <a:off x="0" y="0"/>
            <a:ext cx="9144000" cy="641350"/>
          </a:xfrm>
          <a:prstGeom prst="rect">
            <a:avLst/>
          </a:prstGeom>
          <a:noFill/>
          <a:ln w="9525">
            <a:noFill/>
            <a:miter lim="800000"/>
            <a:headEnd/>
            <a:tailEnd/>
          </a:ln>
        </p:spPr>
        <p:txBody>
          <a:bodyPr>
            <a:spAutoFit/>
          </a:bodyPr>
          <a:lstStyle/>
          <a:p>
            <a:pPr>
              <a:spcBef>
                <a:spcPct val="50000"/>
              </a:spcBef>
            </a:pPr>
            <a:r>
              <a:rPr lang="en-US" sz="3600" b="1" dirty="0">
                <a:solidFill>
                  <a:schemeClr val="tx2">
                    <a:lumMod val="75000"/>
                  </a:schemeClr>
                </a:solidFill>
                <a:latin typeface="Trebuchet MS" pitchFamily="34" charset="0"/>
              </a:rPr>
              <a:t>Additional Winter Condition Concerns</a:t>
            </a:r>
          </a:p>
        </p:txBody>
      </p:sp>
    </p:spTree>
  </p:cSld>
  <p:clrMapOvr>
    <a:masterClrMapping/>
  </p:clrMapOvr>
  <p:transition>
    <p:wipe dir="r"/>
  </p:transition>
  <p:timing>
    <p:tnLst>
      <p:par>
        <p:cTn id="1" dur="indefinite" restart="never" nodeType="tmRoot"/>
      </p:par>
    </p:tnLst>
  </p:timing>
</p:sld>
</file>

<file path=ppt/theme/theme1.xml><?xml version="1.0" encoding="utf-8"?>
<a:theme xmlns:a="http://schemas.openxmlformats.org/drawingml/2006/main" name="Office Theme">
  <a:themeElements>
    <a:clrScheme name="Custom 6">
      <a:dk1>
        <a:sysClr val="windowText" lastClr="000000"/>
      </a:dk1>
      <a:lt1>
        <a:sysClr val="window" lastClr="FFFFFF"/>
      </a:lt1>
      <a:dk2>
        <a:srgbClr val="3667C4"/>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Custom 6">
    <a:dk1>
      <a:sysClr val="windowText" lastClr="000000"/>
    </a:dk1>
    <a:lt1>
      <a:sysClr val="window" lastClr="FFFFFF"/>
    </a:lt1>
    <a:dk2>
      <a:srgbClr val="3667C4"/>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themeOverride>
</file>

<file path=ppt/theme/themeOverride2.xml><?xml version="1.0" encoding="utf-8"?>
<a:themeOverride xmlns:a="http://schemas.openxmlformats.org/drawingml/2006/main">
  <a:clrScheme name="Custom 6">
    <a:dk1>
      <a:sysClr val="windowText" lastClr="000000"/>
    </a:dk1>
    <a:lt1>
      <a:sysClr val="window" lastClr="FFFFFF"/>
    </a:lt1>
    <a:dk2>
      <a:srgbClr val="3667C4"/>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themeOverride>
</file>

<file path=ppt/theme/themeOverride3.xml><?xml version="1.0" encoding="utf-8"?>
<a:themeOverride xmlns:a="http://schemas.openxmlformats.org/drawingml/2006/main">
  <a:clrScheme name="Custom 6">
    <a:dk1>
      <a:sysClr val="windowText" lastClr="000000"/>
    </a:dk1>
    <a:lt1>
      <a:sysClr val="window" lastClr="FFFFFF"/>
    </a:lt1>
    <a:dk2>
      <a:srgbClr val="3667C4"/>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themeOverride>
</file>

<file path=docProps/app.xml><?xml version="1.0" encoding="utf-8"?>
<Properties xmlns="http://schemas.openxmlformats.org/officeDocument/2006/extended-properties" xmlns:vt="http://schemas.openxmlformats.org/officeDocument/2006/docPropsVTypes">
  <Template>Apex</Template>
  <TotalTime>4178</TotalTime>
  <Words>4399</Words>
  <Application>Microsoft Office PowerPoint</Application>
  <PresentationFormat>On-screen Show (4:3)</PresentationFormat>
  <Paragraphs>870</Paragraphs>
  <Slides>205</Slides>
  <Notes>202</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205</vt:i4>
      </vt:variant>
    </vt:vector>
  </HeadingPairs>
  <TitlesOfParts>
    <vt:vector size="207" baseType="lpstr">
      <vt:lpstr>Office Theme</vt:lpstr>
      <vt:lpstr>Microsoft Office Excel 97-2003 Worksheet</vt:lpstr>
      <vt:lpstr>Reflective Roofing:   Concerns, Issues, Precautions &amp; Design</vt:lpstr>
      <vt:lpstr>Why Are we here?</vt:lpstr>
      <vt:lpstr>Energy Savings MYTH OR FACT!</vt:lpstr>
      <vt:lpstr>Why Are we here?</vt:lpstr>
      <vt:lpstr>Why Are we here?</vt:lpstr>
      <vt:lpstr>Why Are we here?</vt:lpstr>
      <vt:lpstr>Why Are we here?</vt:lpstr>
      <vt:lpstr>Why Are we here?</vt:lpstr>
      <vt:lpstr>Why Are we here?</vt:lpstr>
      <vt:lpstr>Presentation Quiz….</vt:lpstr>
      <vt:lpstr>Presentation Quiz</vt:lpstr>
      <vt:lpstr>Presentation Quiz </vt:lpstr>
      <vt:lpstr>Slide 13</vt:lpstr>
      <vt:lpstr>Slide 14</vt:lpstr>
      <vt:lpstr>Slide 15</vt:lpstr>
      <vt:lpstr>Slide 16</vt:lpstr>
      <vt:lpstr>Photos of Performing Cool Roofs</vt:lpstr>
      <vt:lpstr>Performing Cool Roofs</vt:lpstr>
      <vt:lpstr>Performing Cool Roofs </vt:lpstr>
      <vt:lpstr>Performing Cool Roofs</vt:lpstr>
      <vt:lpstr>Performing Cool Roofs</vt:lpstr>
      <vt:lpstr>Performing Cool Roofs</vt:lpstr>
      <vt:lpstr>Performing Cool Roofs</vt:lpstr>
      <vt:lpstr>non-Performing Cool Roofs</vt:lpstr>
      <vt:lpstr>non-Performing Cool Roofs</vt:lpstr>
      <vt:lpstr>non-Performing Cool Roofs</vt:lpstr>
      <vt:lpstr>non-Performing Cool Roofs</vt:lpstr>
      <vt:lpstr>non-Performing Cool Roofs</vt:lpstr>
      <vt:lpstr>non-Performing Cool Roofs</vt:lpstr>
      <vt:lpstr>non-Performing Cool Roofs</vt:lpstr>
      <vt:lpstr>non-Performing Cool Roofs</vt:lpstr>
      <vt:lpstr>non-Performing Cool Roofs</vt:lpstr>
      <vt:lpstr>non-Performing Cool Roofs</vt:lpstr>
      <vt:lpstr>Today’s Goals</vt:lpstr>
      <vt:lpstr>Today’s Goals</vt:lpstr>
      <vt:lpstr>Today’s Goals</vt:lpstr>
      <vt:lpstr>GLOBAL WARMING MYTH OR FACT!</vt:lpstr>
      <vt:lpstr>GLOBAL WARMING MYTH OR FACT!</vt:lpstr>
      <vt:lpstr>GLOBAL WARMING MYTH OR FACT!</vt:lpstr>
      <vt:lpstr>Perfect Cool Roof?</vt:lpstr>
      <vt:lpstr>History</vt:lpstr>
      <vt:lpstr>News Flash</vt:lpstr>
      <vt:lpstr>Sustainable Fact</vt:lpstr>
      <vt:lpstr>Long-term Performance = Sustainability  30+ Years</vt:lpstr>
      <vt:lpstr>Long-Term Performance</vt:lpstr>
      <vt:lpstr>Slide 46</vt:lpstr>
      <vt:lpstr>Sustainability is about long-term Service Life</vt:lpstr>
      <vt:lpstr>Sustainability is about long-term Service Life</vt:lpstr>
      <vt:lpstr>Slide 49</vt:lpstr>
      <vt:lpstr>Warranty</vt:lpstr>
      <vt:lpstr>Warranty </vt:lpstr>
      <vt:lpstr>The Concern</vt:lpstr>
      <vt:lpstr>Learning from Experience</vt:lpstr>
      <vt:lpstr>Learning from Experience</vt:lpstr>
      <vt:lpstr>Slide 55</vt:lpstr>
      <vt:lpstr>Learning from Experience</vt:lpstr>
      <vt:lpstr>Learning from Experience</vt:lpstr>
      <vt:lpstr>Self Drying Roof Concept</vt:lpstr>
      <vt:lpstr>Self Drying Roof Concept</vt:lpstr>
      <vt:lpstr>Learning from Experience</vt:lpstr>
      <vt:lpstr>Slide 61</vt:lpstr>
      <vt:lpstr>Slide 62</vt:lpstr>
      <vt:lpstr>Slide 63</vt:lpstr>
      <vt:lpstr>Air Flow:  Interior to Exterior Means</vt:lpstr>
      <vt:lpstr>Learning from Experience</vt:lpstr>
      <vt:lpstr>Learning from Experience</vt:lpstr>
      <vt:lpstr>Learning from Experience</vt:lpstr>
      <vt:lpstr>Learning from Experience</vt:lpstr>
      <vt:lpstr>Learning from Experience</vt:lpstr>
      <vt:lpstr>Learning from Experience</vt:lpstr>
      <vt:lpstr>Learning from Experience</vt:lpstr>
      <vt:lpstr>Roof System Design Considerations</vt:lpstr>
      <vt:lpstr>Roof System Design Considerations</vt:lpstr>
      <vt:lpstr>Learning from Experience</vt:lpstr>
      <vt:lpstr>Slide 75</vt:lpstr>
      <vt:lpstr>Slide 76</vt:lpstr>
      <vt:lpstr>Slide 77</vt:lpstr>
      <vt:lpstr>Air Temperatures Above Black &amp; White Roof Membranes </vt:lpstr>
      <vt:lpstr>Slide 79</vt:lpstr>
      <vt:lpstr>Learning from Experience</vt:lpstr>
      <vt:lpstr>Learning from Experience</vt:lpstr>
      <vt:lpstr>Learning from Experience</vt:lpstr>
      <vt:lpstr>Learning from Experience</vt:lpstr>
      <vt:lpstr>Learning from Experience</vt:lpstr>
      <vt:lpstr>Learning from Experience</vt:lpstr>
      <vt:lpstr>Learning from Experience</vt:lpstr>
      <vt:lpstr>Learning from Experience</vt:lpstr>
      <vt:lpstr>Learning from Experience</vt:lpstr>
      <vt:lpstr>Slide 89</vt:lpstr>
      <vt:lpstr>Slide 90</vt:lpstr>
      <vt:lpstr>Slide 91</vt:lpstr>
      <vt:lpstr>Slide 92</vt:lpstr>
      <vt:lpstr>Slide 93</vt:lpstr>
      <vt:lpstr>Learning from Experience</vt:lpstr>
      <vt:lpstr>Learning from Experience</vt:lpstr>
      <vt:lpstr>Learning from Experience  Case Study</vt:lpstr>
      <vt:lpstr>Slide 97</vt:lpstr>
      <vt:lpstr>Learning from Experience  </vt:lpstr>
      <vt:lpstr>Slide 99</vt:lpstr>
      <vt:lpstr>Slide 100</vt:lpstr>
      <vt:lpstr>Slide 101</vt:lpstr>
      <vt:lpstr>Slide 102</vt:lpstr>
      <vt:lpstr>Learning from Experience  </vt:lpstr>
      <vt:lpstr>Slide 104</vt:lpstr>
      <vt:lpstr>Slide 105</vt:lpstr>
      <vt:lpstr>Slide 106</vt:lpstr>
      <vt:lpstr>Learning from Experience </vt:lpstr>
      <vt:lpstr>ASHRAE CLIMATE ZONES</vt:lpstr>
      <vt:lpstr>Learning from Experience</vt:lpstr>
      <vt:lpstr>Slide 110</vt:lpstr>
      <vt:lpstr>Learning from Experience</vt:lpstr>
      <vt:lpstr>Learning from Experience</vt:lpstr>
      <vt:lpstr>Learning from Experience</vt:lpstr>
      <vt:lpstr>Learning from Experience</vt:lpstr>
      <vt:lpstr>Learning from Experience</vt:lpstr>
      <vt:lpstr>Tenet of moisture drive</vt:lpstr>
      <vt:lpstr>Tenet of moisture drive</vt:lpstr>
      <vt:lpstr>Learning from Experience</vt:lpstr>
      <vt:lpstr>Cool roof System Design</vt:lpstr>
      <vt:lpstr>Designing cool roof Single Ply Membrane  Systems</vt:lpstr>
      <vt:lpstr>Designing cool roof Single Ply Membrane Systems</vt:lpstr>
      <vt:lpstr>Designing cool roof Single Ply Membrane Systems</vt:lpstr>
      <vt:lpstr>Designing cool roof Single Ply Membrane Systems</vt:lpstr>
      <vt:lpstr>Slide 124</vt:lpstr>
      <vt:lpstr>Vapor Retarders</vt:lpstr>
      <vt:lpstr>Air Barriers Now Required by Code</vt:lpstr>
      <vt:lpstr>Roof System Design Considerations</vt:lpstr>
      <vt:lpstr>Roof System Design Considerations</vt:lpstr>
      <vt:lpstr>Roof System Design Considerations</vt:lpstr>
      <vt:lpstr>Roof System Design Considerations</vt:lpstr>
      <vt:lpstr>Roof System Design Considerations</vt:lpstr>
      <vt:lpstr>Roof System Design Considerations</vt:lpstr>
      <vt:lpstr>Roof System Design Considerations</vt:lpstr>
      <vt:lpstr>Roof System Design Considerations</vt:lpstr>
      <vt:lpstr>Slide 135</vt:lpstr>
      <vt:lpstr>Roof System Design Considerations</vt:lpstr>
      <vt:lpstr>Roof System Design Considerations</vt:lpstr>
      <vt:lpstr>Roof System Design Considerations</vt:lpstr>
      <vt:lpstr>Roof System Design Considerations</vt:lpstr>
      <vt:lpstr>Roof System Design Considerations</vt:lpstr>
      <vt:lpstr>Slide 141</vt:lpstr>
      <vt:lpstr>Roof System Design Considerations</vt:lpstr>
      <vt:lpstr>Roof System Design Considerations</vt:lpstr>
      <vt:lpstr>Designing cool roof Single Ply Membrane Systems</vt:lpstr>
      <vt:lpstr>Designing cool roof Single Ply Membrane Systems</vt:lpstr>
      <vt:lpstr>Designing cool roof Single Ply Membrane Systems</vt:lpstr>
      <vt:lpstr>Designing cool roof Single Ply Membrane Systems</vt:lpstr>
      <vt:lpstr>Slide 148</vt:lpstr>
      <vt:lpstr>Slide 149</vt:lpstr>
      <vt:lpstr>Construction Documents</vt:lpstr>
      <vt:lpstr>Construction Documents</vt:lpstr>
      <vt:lpstr>Construction Documents</vt:lpstr>
      <vt:lpstr>Slide 153</vt:lpstr>
      <vt:lpstr>Slide 154</vt:lpstr>
      <vt:lpstr>Slide 155</vt:lpstr>
      <vt:lpstr>Slide 156</vt:lpstr>
      <vt:lpstr>Slide 157</vt:lpstr>
      <vt:lpstr>Slide 158</vt:lpstr>
      <vt:lpstr>Slide 159</vt:lpstr>
      <vt:lpstr>Construction Documents</vt:lpstr>
      <vt:lpstr>Slide 161</vt:lpstr>
      <vt:lpstr>Slide 162</vt:lpstr>
      <vt:lpstr>Slide 163</vt:lpstr>
      <vt:lpstr>Slide 164</vt:lpstr>
      <vt:lpstr>Slide 165</vt:lpstr>
      <vt:lpstr>Slide 166</vt:lpstr>
      <vt:lpstr>Slide 167</vt:lpstr>
      <vt:lpstr>Slide 168</vt:lpstr>
      <vt:lpstr>Slide 169</vt:lpstr>
      <vt:lpstr>Slide 170</vt:lpstr>
      <vt:lpstr>Slide 171</vt:lpstr>
      <vt:lpstr>Slide 172</vt:lpstr>
      <vt:lpstr>Slide 173</vt:lpstr>
      <vt:lpstr>Slide 174</vt:lpstr>
      <vt:lpstr>Slide 175</vt:lpstr>
      <vt:lpstr>Slide 176</vt:lpstr>
      <vt:lpstr>Slide 177</vt:lpstr>
      <vt:lpstr>Slide 178</vt:lpstr>
      <vt:lpstr>Slide 179</vt:lpstr>
      <vt:lpstr>Slide 180</vt:lpstr>
      <vt:lpstr>Slide 181</vt:lpstr>
      <vt:lpstr>Slide 182</vt:lpstr>
      <vt:lpstr>Slide 183</vt:lpstr>
      <vt:lpstr>Slide 184</vt:lpstr>
      <vt:lpstr>Slide 185</vt:lpstr>
      <vt:lpstr>Slide 186</vt:lpstr>
      <vt:lpstr>Slide 187</vt:lpstr>
      <vt:lpstr>Slide 188</vt:lpstr>
      <vt:lpstr>Slide 189</vt:lpstr>
      <vt:lpstr>Slide 190</vt:lpstr>
      <vt:lpstr>Slide 191</vt:lpstr>
      <vt:lpstr>Slide 192</vt:lpstr>
      <vt:lpstr>Slide 193</vt:lpstr>
      <vt:lpstr>Slide 194</vt:lpstr>
      <vt:lpstr>Conclusions</vt:lpstr>
      <vt:lpstr>Conclusions</vt:lpstr>
      <vt:lpstr>Conclusions</vt:lpstr>
      <vt:lpstr>Recommendations</vt:lpstr>
      <vt:lpstr>Recommendations</vt:lpstr>
      <vt:lpstr>Recommendations</vt:lpstr>
      <vt:lpstr>Recommendations</vt:lpstr>
      <vt:lpstr>Recommendations</vt:lpstr>
      <vt:lpstr>Recommendations</vt:lpstr>
      <vt:lpstr>Recommendations</vt:lpstr>
      <vt:lpstr>Recommendations</vt:lpstr>
    </vt:vector>
  </TitlesOfParts>
  <Company>Hewlett-Packard Company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dc:title>
  <dc:creator>Esther H. Radivojevich</dc:creator>
  <cp:lastModifiedBy>Esther H. Radivojevich</cp:lastModifiedBy>
  <cp:revision>254</cp:revision>
  <dcterms:created xsi:type="dcterms:W3CDTF">2011-11-04T19:29:24Z</dcterms:created>
  <dcterms:modified xsi:type="dcterms:W3CDTF">2014-01-10T14:42:55Z</dcterms:modified>
</cp:coreProperties>
</file>